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2" r:id="rId6"/>
    <p:sldId id="488" r:id="rId7"/>
    <p:sldId id="271" r:id="rId8"/>
    <p:sldId id="441" r:id="rId9"/>
    <p:sldId id="429" r:id="rId10"/>
    <p:sldId id="272" r:id="rId11"/>
    <p:sldId id="443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6" r:id="rId21"/>
    <p:sldId id="462" r:id="rId22"/>
    <p:sldId id="345" r:id="rId23"/>
    <p:sldId id="348" r:id="rId24"/>
    <p:sldId id="349" r:id="rId25"/>
    <p:sldId id="463" r:id="rId26"/>
    <p:sldId id="487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2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A2627-460D-4A44-888B-750A83E403E7}" v="193" dt="2019-11-11T20:53:06.806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202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Academia Cristo brinda </a:t>
            </a:r>
            <a:r>
              <a:rPr lang="es-419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capacitación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cumplir la Gran Comisión de Jesucristo ("Vayan y hagan discípulos de todas las naciones"), ayudándoles a crecer en el conocimiento de la Biblia y </a:t>
            </a:r>
            <a:r>
              <a:rPr lang="es-419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orientándoles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cómo llevar la Palabra a otros.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apropiarnos de ese conocimiento del amor de Cristo entendemos que no se puede quedar con nosotros, y tal como Jesucristo nos llama deseamos compartir la Palabra a otros.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  <a:tabLst/>
              <a:defRPr/>
            </a:pPr>
            <a:r>
              <a:rPr lang="es-419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Algunos nos han comentado:  "Deseo hacer un grupo de estudio de la Palabra donde vivo y compartir lo aprendido.  </a:t>
            </a:r>
            <a:r>
              <a:rPr lang="es-E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¿Pueden orientarme?"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Claro que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profesores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orientar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dirigirlos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asesores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ayudarán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formar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un Grupo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Sembrador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s-419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Qué es un grupo sembrador:  </a:t>
            </a: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grupo de personas que estudian la Palabra, oran y comparten con otros alabando al Señor. Existe para crecer juntos en las Buenas Nuevas de Jesucristo y es el primer paso para plantar una iglesia.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algunos casos de ser necesario puede hacerse una consulta presencial con uno de   nuestros asesores y sin costo alguno.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Recuerde si le interesa plantar un Grupo Sembrador, hágaselo saber a su profesor o a cualquiera de nuestros asesores.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 de Cristo.  Y los cristianos se reúnen:  &gt;&gt; No dejemos de congregarnos, como es la costumbre de algunos, sino animémonos unos a otros; y con más razón ahora que vemos que aquel día se acerca.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&lt;&lt;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Hebreos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10:25)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15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15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“</a:t>
            </a:r>
            <a:r>
              <a:rPr lang="en-US" sz="1800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Deseo</a:t>
            </a:r>
            <a:r>
              <a:rPr lang="en-US" sz="1800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1800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unirme</a:t>
            </a:r>
            <a:r>
              <a:rPr lang="en-US" sz="1800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a </a:t>
            </a:r>
            <a:r>
              <a:rPr lang="en-US" sz="1800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ustedes</a:t>
            </a:r>
            <a:r>
              <a:rPr lang="en-US" sz="1800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: ¿</a:t>
            </a:r>
            <a:r>
              <a:rPr lang="en-US" sz="1800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Qué</a:t>
            </a:r>
            <a:r>
              <a:rPr lang="en-US" sz="1800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1800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debo</a:t>
            </a:r>
            <a:r>
              <a:rPr lang="en-US" sz="1800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1800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hacer</a:t>
            </a:r>
            <a:r>
              <a:rPr lang="en-US" sz="1800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?”</a:t>
            </a:r>
            <a:endParaRPr lang="es-419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Comuníquele a su Profesor este deseo, él puede orientarle cómo empezar el proceso para establecer Unidad Doctrinal.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nosotros es importante que tengamos las mismas creencias. Así podemos colaborar y apoyar mejor, como dice el Apóstol Pablo: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&gt;&gt; Hermanos, les ruego por el nombre de nuestro Señor Jesucristo, que se pongan de acuerdo y que no haya divisiones entre ustedes, sino que estén perfectamente unidos en un mismo sentir y en un mismo parecer.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&lt;&lt; (1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Corintios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1:10)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i="1" dirty="0"/>
              <a:t>Nota para los </a:t>
            </a:r>
            <a:r>
              <a:rPr lang="en-US" i="1" dirty="0" err="1"/>
              <a:t>profesores</a:t>
            </a:r>
            <a:r>
              <a:rPr lang="en-US" i="1" dirty="0"/>
              <a:t>:  Si </a:t>
            </a:r>
            <a:r>
              <a:rPr lang="en-US" i="1" dirty="0" err="1"/>
              <a:t>alguien</a:t>
            </a:r>
            <a:r>
              <a:rPr lang="en-US" i="1" dirty="0"/>
              <a:t> </a:t>
            </a:r>
            <a:r>
              <a:rPr lang="en-US" i="1" dirty="0" err="1"/>
              <a:t>menciona</a:t>
            </a:r>
            <a:r>
              <a:rPr lang="en-US" i="1" dirty="0"/>
              <a:t> </a:t>
            </a:r>
            <a:r>
              <a:rPr lang="en-US" i="1" dirty="0" err="1"/>
              <a:t>especificamente</a:t>
            </a:r>
            <a:r>
              <a:rPr lang="en-US" i="1" dirty="0"/>
              <a:t> el </a:t>
            </a:r>
            <a:r>
              <a:rPr lang="en-US" i="1" dirty="0" err="1"/>
              <a:t>deseo</a:t>
            </a:r>
            <a:r>
              <a:rPr lang="en-US" i="1" dirty="0"/>
              <a:t> de </a:t>
            </a:r>
            <a:r>
              <a:rPr lang="en-US" i="1" dirty="0" err="1"/>
              <a:t>unirse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acuerdo</a:t>
            </a:r>
            <a:r>
              <a:rPr lang="en-US" i="1" dirty="0"/>
              <a:t> doctrinal o de </a:t>
            </a:r>
            <a:r>
              <a:rPr lang="en-US" i="1" dirty="0" err="1"/>
              <a:t>formar</a:t>
            </a:r>
            <a:r>
              <a:rPr lang="en-US" i="1" dirty="0"/>
              <a:t> un </a:t>
            </a:r>
            <a:r>
              <a:rPr lang="en-US" i="1" dirty="0" err="1"/>
              <a:t>grupo</a:t>
            </a:r>
            <a:r>
              <a:rPr lang="en-US" i="1" dirty="0"/>
              <a:t> </a:t>
            </a:r>
            <a:r>
              <a:rPr lang="en-US" i="1" dirty="0" err="1"/>
              <a:t>sembrador</a:t>
            </a:r>
            <a:r>
              <a:rPr lang="en-US" i="1" dirty="0"/>
              <a:t>, se le </a:t>
            </a:r>
            <a:r>
              <a:rPr lang="en-US" i="1" dirty="0" err="1"/>
              <a:t>pide</a:t>
            </a:r>
            <a:r>
              <a:rPr lang="en-US" i="1" dirty="0"/>
              <a:t> </a:t>
            </a:r>
            <a:r>
              <a:rPr lang="en-US" i="1" dirty="0" err="1"/>
              <a:t>hacer</a:t>
            </a:r>
            <a:r>
              <a:rPr lang="en-US" i="1" dirty="0"/>
              <a:t> dos </a:t>
            </a:r>
            <a:r>
              <a:rPr lang="en-US" i="1" dirty="0" err="1"/>
              <a:t>cosas</a:t>
            </a:r>
            <a:r>
              <a:rPr lang="en-US" i="1" dirty="0"/>
              <a:t>: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1) </a:t>
            </a:r>
            <a:r>
              <a:rPr lang="en-US" i="1" dirty="0" err="1"/>
              <a:t>Avisar</a:t>
            </a:r>
            <a:r>
              <a:rPr lang="en-US" i="1" dirty="0"/>
              <a:t> de </a:t>
            </a:r>
            <a:r>
              <a:rPr lang="en-US" i="1" dirty="0" err="1"/>
              <a:t>inmediato</a:t>
            </a:r>
            <a:r>
              <a:rPr lang="en-US" i="1" dirty="0"/>
              <a:t> al director </a:t>
            </a:r>
            <a:r>
              <a:rPr lang="en-US" i="1" dirty="0" err="1"/>
              <a:t>estudiantil</a:t>
            </a:r>
            <a:r>
              <a:rPr lang="en-US" i="1" dirty="0"/>
              <a:t>, director </a:t>
            </a:r>
            <a:r>
              <a:rPr lang="en-US" i="1" dirty="0" err="1"/>
              <a:t>académico</a:t>
            </a:r>
            <a:r>
              <a:rPr lang="en-US" i="1" dirty="0"/>
              <a:t>, o </a:t>
            </a:r>
            <a:r>
              <a:rPr lang="en-US" i="1" dirty="0" err="1"/>
              <a:t>cualquier</a:t>
            </a:r>
            <a:r>
              <a:rPr lang="en-US" i="1" dirty="0"/>
              <a:t> de </a:t>
            </a:r>
            <a:r>
              <a:rPr lang="en-US" i="1" dirty="0" err="1"/>
              <a:t>nuestros</a:t>
            </a:r>
            <a:r>
              <a:rPr lang="en-US" i="1" dirty="0"/>
              <a:t> </a:t>
            </a:r>
            <a:r>
              <a:rPr lang="en-US" i="1" dirty="0" err="1"/>
              <a:t>misioneros</a:t>
            </a:r>
            <a:r>
              <a:rPr lang="en-US" i="1" dirty="0"/>
              <a:t> o </a:t>
            </a:r>
            <a:r>
              <a:rPr lang="en-US" i="1" dirty="0" err="1"/>
              <a:t>representantes</a:t>
            </a:r>
            <a:r>
              <a:rPr lang="en-US" i="1" dirty="0"/>
              <a:t> de Academia Cristo.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2) </a:t>
            </a:r>
            <a:r>
              <a:rPr lang="en-US" i="1" dirty="0" err="1"/>
              <a:t>Notarlo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el </a:t>
            </a:r>
            <a:r>
              <a:rPr lang="en-US" i="1" dirty="0" err="1"/>
              <a:t>informe</a:t>
            </a:r>
            <a:r>
              <a:rPr lang="en-US" i="1" dirty="0"/>
              <a:t> al final de la </a:t>
            </a:r>
            <a:r>
              <a:rPr lang="en-US" i="1" dirty="0" err="1"/>
              <a:t>clase</a:t>
            </a:r>
            <a:r>
              <a:rPr lang="en-US" i="1" dirty="0"/>
              <a:t>.  </a:t>
            </a:r>
            <a:endParaRPr dirty="0"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CE89-B554-48B0-8821-04853E0B3E9E}" type="datetime1">
              <a:rPr lang="en-US" smtClean="0"/>
              <a:t>12/9/2020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9734-0304-4C00-BF30-F7820FAAFFF0}" type="datetime1">
              <a:rPr lang="en-US" smtClean="0"/>
              <a:t>12/9/2020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D94A-093B-4CBB-9F8E-5629623742F9}" type="datetime1">
              <a:rPr lang="en-US" smtClean="0"/>
              <a:t>12/9/2020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5172-431D-4622-B2ED-18F0277D083C}" type="datetime1">
              <a:rPr lang="en-US" smtClean="0"/>
              <a:t>12/9/2020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5A35-2588-4A4C-94D9-EADAC6097217}" type="datetime1">
              <a:rPr lang="en-US" smtClean="0"/>
              <a:t>12/9/2020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6520-6374-472A-B6AE-C7D21EE0FD26}" type="datetime1">
              <a:rPr lang="en-US" smtClean="0"/>
              <a:t>12/9/2020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5D24-DA8E-4865-93A8-9393FD28604F}" type="datetime1">
              <a:rPr lang="en-US" smtClean="0"/>
              <a:t>12/9/2020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91B3-3E70-488D-8AE4-661001AACE52}" type="datetime1">
              <a:rPr lang="en-US" smtClean="0"/>
              <a:t>12/9/2020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8724-FFE4-4E4E-BC1A-6C813E5BBF0A}" type="datetime1">
              <a:rPr lang="en-US" smtClean="0"/>
              <a:t>12/9/2020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7382-BEED-41E7-BE75-0E35389CEDE9}" type="datetime1">
              <a:rPr lang="en-US" smtClean="0"/>
              <a:t>12/9/2020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Discípulo #3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91F0DB2-6E05-4A43-828E-C7EC598D9EA6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ickr_-_%E2%80%A6trialsanderrors_-_The_Colosseum,_Rome,_Italy,_ca._189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mv.commons.gc.cuny.edu/eye-witness-accoun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range_delight_shrimp_sulawesi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triquetra-circle-interlaced-black.sv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Disc</a:t>
            </a:r>
            <a:r>
              <a:rPr lang="es-MX" sz="4800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ípulo</a:t>
            </a:r>
            <a:endParaRPr lang="en-US" sz="4800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612" y="-150292"/>
            <a:ext cx="3653382" cy="36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B9FB-42B1-4771-8788-6EAD2DA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Gente común, </a:t>
            </a:r>
            <a:b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</a:br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cosas extraordinarias</a:t>
            </a:r>
            <a:endParaRPr lang="en-US" sz="48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8FC0A27-5844-4A8D-BDF2-4807CB1EE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128777" y="1828800"/>
            <a:ext cx="5931271" cy="4343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AB5FB-8431-4F41-A3AB-7B9CC510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CAB72-D587-4A3E-8D4E-C0A154E13A52}"/>
              </a:ext>
            </a:extLst>
          </p:cNvPr>
          <p:cNvSpPr txBox="1"/>
          <p:nvPr/>
        </p:nvSpPr>
        <p:spPr>
          <a:xfrm>
            <a:off x="3128777" y="6858000"/>
            <a:ext cx="5931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Flickr_-_%E2%80%A6trialsanderrors_-_The_Colosseum,_Rome,_Italy,_ca._1896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470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32EA0E-07D3-4051-AC3E-F390BABF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/>
          <a:lstStyle/>
          <a:p>
            <a:pPr algn="ctr"/>
            <a:r>
              <a:rPr lang="es-MX" dirty="0">
                <a:latin typeface="Berlin Sans FB" panose="020E0602020502020306" pitchFamily="34" charset="0"/>
              </a:rPr>
              <a:t>En el año 110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1D294-E84C-4DB4-9C78-A353F0128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12" y="1143000"/>
            <a:ext cx="8610600" cy="5305427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El asunto me pareció que merecía consultarlo, especialmente debido al número involucrado. Para muchas personas de todas las edades, todos los rangos, y también de ambos sexos están y estarán en peligro. El contagio de esta superstición se ha extendido no solo a las ciudades sino también a los pueblos y granjas. Pero parece posible identificarlo y curarlo.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pic>
        <p:nvPicPr>
          <p:cNvPr id="9" name="Content Placeholder 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5DCE3E9-006A-4A40-8E24-D90BD4789F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52546" y="1466645"/>
            <a:ext cx="3111500" cy="381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0A135-E105-4527-96F5-76D38EF9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F45A6-0CD0-4AA2-82E1-10D7A1DD3670}"/>
              </a:ext>
            </a:extLst>
          </p:cNvPr>
          <p:cNvSpPr txBox="1"/>
          <p:nvPr/>
        </p:nvSpPr>
        <p:spPr>
          <a:xfrm>
            <a:off x="7061200" y="691122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bomv.commons.gc.cuny.edu/eye-witness-accoun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AB19ED-597C-4A52-8FC2-01B28D10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15347"/>
            <a:ext cx="11887200" cy="1323974"/>
          </a:xfrm>
        </p:spPr>
        <p:txBody>
          <a:bodyPr>
            <a:normAutofit/>
          </a:bodyPr>
          <a:lstStyle/>
          <a:p>
            <a:r>
              <a:rPr lang="es-ES" dirty="0" err="1">
                <a:latin typeface="Berlin Sans FB" panose="020E0602020502020306" pitchFamily="34" charset="0"/>
              </a:rPr>
              <a:t>CompartaN</a:t>
            </a:r>
            <a:r>
              <a:rPr lang="es-ES" dirty="0">
                <a:latin typeface="Berlin Sans FB" panose="020E0602020502020306" pitchFamily="34" charset="0"/>
              </a:rPr>
              <a:t> los obstáculos que impiden que las personas compartan el mensaje de Jesús: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53AD8E-A51D-4A81-8C25-D01F7414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842051"/>
            <a:ext cx="11887200" cy="4619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A888A-2291-485B-9CCA-1662274E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  <p:pic>
        <p:nvPicPr>
          <p:cNvPr id="8" name="Picture 7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A21EBBC4-B699-4993-AD15-BB7EA3FAB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5229225"/>
            <a:ext cx="2894013" cy="16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AB19ED-597C-4A52-8FC2-01B28D10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228599"/>
            <a:ext cx="11430000" cy="1219201"/>
          </a:xfrm>
        </p:spPr>
        <p:txBody>
          <a:bodyPr>
            <a:norm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las promesas de Dios responden a los obstáculos: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E11D3-8982-41F7-B330-E76CA9688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12" y="1842052"/>
            <a:ext cx="5562601" cy="4343400"/>
          </a:xfrm>
        </p:spPr>
        <p:txBody>
          <a:bodyPr>
            <a:normAutofit fontScale="92500" lnSpcReduction="20000"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Mateo 28:20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Romanos 8:28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Romanos 8:38-39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Juan 16:33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Salmo 23:6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Juan 14:2-3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1 Corintios 10:13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72BA7-F331-44B2-959D-02CE454B7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2478" y="1828800"/>
            <a:ext cx="5394533" cy="4343400"/>
          </a:xfrm>
        </p:spPr>
        <p:txBody>
          <a:bodyPr>
            <a:normAutofit fontScale="92500" lnSpcReduction="20000"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Apocalipsis 22:20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Mateo 7:7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Salmo 91:11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Job 19:25-27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Juan 11:25-26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Filipenses 4:7</a:t>
            </a:r>
          </a:p>
          <a:p>
            <a:r>
              <a:rPr lang="es-MX" sz="4000" dirty="0">
                <a:latin typeface="Berlin Sans FB" panose="020E0602020502020306" pitchFamily="34" charset="0"/>
              </a:rPr>
              <a:t>Santiago 4:7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A888A-2291-485B-9CCA-1662274E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76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64AAD7-02A3-49D4-B748-982AD074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274638"/>
            <a:ext cx="10515602" cy="563562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Isaías 55:10-12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44A642-013B-4814-8023-F2EF4D47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066801"/>
            <a:ext cx="11277600" cy="538162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3600" dirty="0">
                <a:latin typeface="Berlin Sans FB" panose="020E0602020502020306" pitchFamily="34" charset="0"/>
              </a:rPr>
              <a:t>Así como la lluvia y la nieve caen de los cielos, y no vuelven allá, sino que riegan la tierra y la hacen germinar y producir, con lo que dan semilla para el que siembra y pan para el que come, 11 así también mi palabra, cuando sale de mi boca, no vuelve a mí vacía, sino que hace todo lo que yo quiero, y tiene éxito en todo aquello para lo cual la envié.</a:t>
            </a:r>
          </a:p>
          <a:p>
            <a:pPr marL="45720" indent="0">
              <a:buNone/>
            </a:pPr>
            <a:r>
              <a:rPr lang="es-ES" sz="3600" dirty="0">
                <a:latin typeface="Berlin Sans FB" panose="020E0602020502020306" pitchFamily="34" charset="0"/>
              </a:rPr>
              <a:t>12 »Ustedes saldrán con alegría, y volverán en paz; los montes y las colinas cantarán al paso de ustedes, y todos los árboles del campo aplaudirán.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1CE95-8573-40CC-B4EC-EC95B8F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8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64AAD7-02A3-49D4-B748-982AD074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274638"/>
            <a:ext cx="10515602" cy="944562"/>
          </a:xfrm>
        </p:spPr>
        <p:txBody>
          <a:bodyPr/>
          <a:lstStyle/>
          <a:p>
            <a:r>
              <a:rPr lang="es-MX" dirty="0">
                <a:latin typeface="Berlin Sans FB" panose="020E0602020502020306" pitchFamily="34" charset="0"/>
              </a:rPr>
              <a:t>Romanos 1:16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44A642-013B-4814-8023-F2EF4D47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905000"/>
            <a:ext cx="11277600" cy="454342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3600" dirty="0">
                <a:latin typeface="Berlin Sans FB" panose="020E0602020502020306" pitchFamily="34" charset="0"/>
              </a:rPr>
              <a:t>No me avergüenzo del evangelio, porque es poder de Dios para la salvación de todo aquel que cree.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1CE95-8573-40CC-B4EC-EC95B8F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84E9F-1C34-4FA4-A89E-939BEA969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02"/>
          <a:stretch/>
        </p:blipFill>
        <p:spPr>
          <a:xfrm>
            <a:off x="2761530" y="4764436"/>
            <a:ext cx="6665764" cy="14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64AAD7-02A3-49D4-B748-982AD074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836" y="76200"/>
            <a:ext cx="10448176" cy="2095503"/>
          </a:xfrm>
        </p:spPr>
        <p:txBody>
          <a:bodyPr>
            <a:normAutofit fontScale="90000"/>
          </a:bodyPr>
          <a:lstStyle/>
          <a:p>
            <a:r>
              <a:rPr lang="es-ES" i="1" dirty="0">
                <a:latin typeface="Berlin Sans FB" panose="020E0602020502020306" pitchFamily="34" charset="0"/>
              </a:rPr>
              <a:t>¿Cuál es la promesa contenida en estos versículos?</a:t>
            </a:r>
            <a:br>
              <a:rPr lang="es-ES" i="1" dirty="0">
                <a:latin typeface="Berlin Sans FB" panose="020E0602020502020306" pitchFamily="34" charset="0"/>
              </a:rPr>
            </a:br>
            <a:r>
              <a:rPr lang="es-ES" i="1" dirty="0">
                <a:latin typeface="Berlin Sans FB" panose="020E0602020502020306" pitchFamily="34" charset="0"/>
              </a:rPr>
              <a:t>¿Por qué es esta promesa tan importante para ti como discípulo de Jesús?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E0B7D1A-E7AF-4095-9F63-A5D34B12E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677" y="2400302"/>
            <a:ext cx="6993466" cy="393382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1CE95-8573-40CC-B4EC-EC95B8F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95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6225D0-B276-420A-8964-579610871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129394" y="277951"/>
            <a:ext cx="7930036" cy="55736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3F801-C3CF-4040-939A-69094E4F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0ED21-499C-4235-B080-17E02D5EC21B}"/>
              </a:ext>
            </a:extLst>
          </p:cNvPr>
          <p:cNvSpPr txBox="1"/>
          <p:nvPr/>
        </p:nvSpPr>
        <p:spPr>
          <a:xfrm>
            <a:off x="1652672" y="6878379"/>
            <a:ext cx="7930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Orange_delight_shrimp_sulawesi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148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37FA-067F-404E-AF47-4F88D44C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>
                <a:latin typeface="Berlin Sans FB" panose="020E0602020502020306" pitchFamily="34" charset="0"/>
                <a:cs typeface="Helvetica" panose="020B0604020202020204" pitchFamily="34" charset="0"/>
              </a:rPr>
              <a:t>Conclusión</a:t>
            </a:r>
            <a:endParaRPr lang="en-US" sz="44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8D82-F4DA-4B2C-B398-23F2174B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La importancia de hacer la tarea que es ver el video y pensar en una pregunta</a:t>
            </a:r>
          </a:p>
          <a:p>
            <a:r>
              <a:rPr lang="es-MX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Próxima clase: día y hora</a:t>
            </a:r>
          </a:p>
          <a:p>
            <a:r>
              <a:rPr lang="es-MX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Proyecto final</a:t>
            </a:r>
            <a:endParaRPr lang="en-US" sz="40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C66FC-7B79-4F01-AAAB-A9E92524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16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837981" y="365923"/>
            <a:ext cx="10512862" cy="13252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5E3D22"/>
              </a:buClr>
              <a:buSzPts val="4400"/>
            </a:pPr>
            <a:r>
              <a:rPr lang="en-US" sz="47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Propósito</a:t>
            </a:r>
            <a:r>
              <a:rPr lang="en-US" sz="47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de Academia Cristo</a:t>
            </a:r>
            <a:endParaRPr sz="4799" b="1" dirty="0">
              <a:latin typeface="Berlin Sans FB Demi" panose="020E0802020502020306" pitchFamily="34" charset="0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4612598" y="1926841"/>
            <a:ext cx="6868811" cy="42492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685594" indent="-342797" algn="just">
              <a:spcBef>
                <a:spcPts val="0"/>
              </a:spcBef>
              <a:buClr>
                <a:srgbClr val="0C7837"/>
              </a:buClr>
              <a:buSzPts val="3600"/>
            </a:pP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Capacitar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para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cumplir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la Gran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Comisión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. </a:t>
            </a:r>
            <a:endParaRPr sz="3999" dirty="0">
              <a:latin typeface="Berlin Sans FB" panose="020E0602020502020306" pitchFamily="34" charset="0"/>
            </a:endParaRPr>
          </a:p>
          <a:p>
            <a:pPr marL="685594" indent="-342797" algn="just">
              <a:spcBef>
                <a:spcPts val="1000"/>
              </a:spcBef>
              <a:buClr>
                <a:srgbClr val="0C7837"/>
              </a:buClr>
              <a:buSzPts val="3600"/>
            </a:pP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Ayudar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a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crecer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el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conocimiento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de la Palabra. </a:t>
            </a:r>
            <a:endParaRPr sz="3999" dirty="0">
              <a:latin typeface="Berlin Sans FB" panose="020E0602020502020306" pitchFamily="34" charset="0"/>
            </a:endParaRPr>
          </a:p>
          <a:p>
            <a:pPr marL="685594" indent="-342797" algn="just">
              <a:spcBef>
                <a:spcPts val="1000"/>
              </a:spcBef>
              <a:buClr>
                <a:srgbClr val="0C7837"/>
              </a:buClr>
              <a:buSzPts val="3600"/>
            </a:pP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Orientar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cómo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llevar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la Palabra a </a:t>
            </a:r>
            <a:r>
              <a:rPr lang="en-US" sz="39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otros</a:t>
            </a:r>
            <a:r>
              <a:rPr lang="en-US" sz="39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. </a:t>
            </a:r>
            <a:endParaRPr sz="3999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91" name="Google Shape;91;p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945" y="2396528"/>
            <a:ext cx="3272356" cy="206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16565"/>
            <a:ext cx="9753600" cy="1325562"/>
          </a:xfrm>
        </p:spPr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¿No tiene audio?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Al entrar en la  reunión hay que hacer clic donde dice "</a:t>
            </a:r>
            <a:r>
              <a:rPr lang="es-ES" sz="4000" b="1" dirty="0">
                <a:latin typeface="Berlin Sans FB" panose="020E0602020502020306" pitchFamily="34" charset="0"/>
                <a:cs typeface="Helvetica" panose="020B0604020202020204" pitchFamily="34" charset="0"/>
              </a:rPr>
              <a:t>Llamar a través del audio del dispositivo</a:t>
            </a: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." También puede hacer clic abajo, a la mano izquierda en el ícono que parece una bocina.  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Si le funciona nada de esto, se sale de la reunión, vuelva a entrar siguiendo estas instrucciones.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874F1-2693-4AEA-871E-C4623FDB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La Palabra Crece- Discípulo #3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7981" y="365923"/>
            <a:ext cx="10512862" cy="13252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rgbClr val="5E3D22"/>
              </a:buClr>
              <a:buSzPts val="4400"/>
            </a:pPr>
            <a:r>
              <a:rPr lang="en-US" sz="43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“</a:t>
            </a:r>
            <a:r>
              <a:rPr lang="en-US" sz="43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Quiero</a:t>
            </a:r>
            <a:r>
              <a:rPr lang="en-US" sz="43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43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hacer</a:t>
            </a:r>
            <a:r>
              <a:rPr lang="en-US" sz="43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un </a:t>
            </a:r>
            <a:r>
              <a:rPr lang="en-US" sz="43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grupo</a:t>
            </a:r>
            <a:r>
              <a:rPr lang="en-US" sz="43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de </a:t>
            </a:r>
            <a:r>
              <a:rPr lang="en-US" sz="43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estudio</a:t>
            </a:r>
            <a:r>
              <a:rPr lang="en-US" sz="43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de la Palabra. ¿</a:t>
            </a:r>
            <a:r>
              <a:rPr lang="en-US" sz="43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Pueden</a:t>
            </a:r>
            <a:r>
              <a:rPr lang="en-US" sz="43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43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orientarme</a:t>
            </a:r>
            <a:r>
              <a:rPr lang="en-US" sz="43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?”</a:t>
            </a:r>
            <a:endParaRPr sz="4399" b="1" dirty="0">
              <a:latin typeface="Berlin Sans FB Demi" panose="020E0802020502020306" pitchFamily="34" charset="0"/>
              <a:ea typeface="Overlock"/>
              <a:cs typeface="Overlock"/>
              <a:sym typeface="Overlock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810444" y="1926846"/>
            <a:ext cx="6540399" cy="42494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228531" indent="-342797" algn="just">
              <a:spcBef>
                <a:spcPts val="0"/>
              </a:spcBef>
              <a:buClr>
                <a:srgbClr val="0C7837"/>
              </a:buClr>
              <a:buSzPts val="3600"/>
            </a:pP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Comuníquese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con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su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profesor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.</a:t>
            </a:r>
            <a:endParaRPr sz="3199" dirty="0">
              <a:solidFill>
                <a:srgbClr val="0C7837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228531" indent="-342797" algn="just">
              <a:spcBef>
                <a:spcPts val="1000"/>
              </a:spcBef>
              <a:buClr>
                <a:srgbClr val="0C7837"/>
              </a:buClr>
              <a:buSzPts val="3600"/>
            </a:pP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Grupo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Sembrador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: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crecer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,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orar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, 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alabar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, y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llevar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la palabra a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otros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.</a:t>
            </a:r>
          </a:p>
          <a:p>
            <a:pPr marL="228531" indent="-342797" algn="just">
              <a:spcBef>
                <a:spcPts val="1000"/>
              </a:spcBef>
              <a:buClr>
                <a:srgbClr val="0C7837"/>
              </a:buClr>
              <a:buSzPts val="3600"/>
            </a:pP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&gt;&gt;No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dejemos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de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congregarnos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,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como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es la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costumbre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de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algunos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,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sino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animémonos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unos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a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otros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; y con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más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razón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ahora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que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vemos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que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aquel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día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se </a:t>
            </a:r>
            <a:r>
              <a:rPr lang="en-US" sz="27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acerca</a:t>
            </a:r>
            <a:r>
              <a:rPr lang="en-US" sz="27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.&lt;&lt; </a:t>
            </a:r>
            <a:r>
              <a:rPr lang="en-US" sz="27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27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Hebreos</a:t>
            </a:r>
            <a:r>
              <a:rPr lang="en-US" sz="27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10:25 </a:t>
            </a:r>
            <a:endParaRPr sz="2799" dirty="0">
              <a:solidFill>
                <a:srgbClr val="0C7837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99" name="Google Shape;99;p2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945" y="2396528"/>
            <a:ext cx="3272356" cy="206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7981" y="365923"/>
            <a:ext cx="10994236" cy="13253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5E3D22"/>
              </a:buClr>
              <a:buSzPts val="4400"/>
            </a:pPr>
            <a: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“</a:t>
            </a:r>
            <a:r>
              <a:rPr lang="en-US" sz="49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Deseo</a:t>
            </a:r>
            <a: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49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unirme</a:t>
            </a:r>
            <a: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a </a:t>
            </a:r>
            <a:r>
              <a:rPr lang="en-US" sz="49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ustedes</a:t>
            </a:r>
            <a: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: </a:t>
            </a:r>
            <a:b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</a:br>
            <a: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¿</a:t>
            </a:r>
            <a:r>
              <a:rPr lang="en-US" sz="49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Qué</a:t>
            </a:r>
            <a: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49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debo</a:t>
            </a:r>
            <a: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4999" b="1" dirty="0" err="1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hacer</a:t>
            </a:r>
            <a:r>
              <a:rPr lang="en-US" sz="4999" b="1" dirty="0">
                <a:solidFill>
                  <a:srgbClr val="5E3D22"/>
                </a:solidFill>
                <a:latin typeface="Berlin Sans FB Demi" panose="020E0802020502020306" pitchFamily="34" charset="0"/>
                <a:ea typeface="Overlock"/>
                <a:cs typeface="Overlock"/>
                <a:sym typeface="Overlock"/>
              </a:rPr>
              <a:t>?”</a:t>
            </a:r>
            <a:endParaRPr sz="4999" b="1" dirty="0">
              <a:latin typeface="Berlin Sans FB Demi" panose="020E0802020502020306" pitchFamily="34" charset="0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4810444" y="1997849"/>
            <a:ext cx="6897061" cy="43489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t" anchorCtr="0">
            <a:noAutofit/>
          </a:bodyPr>
          <a:lstStyle/>
          <a:p>
            <a:pPr marL="228531" indent="-228531">
              <a:spcBef>
                <a:spcPts val="0"/>
              </a:spcBef>
              <a:buClr>
                <a:srgbClr val="0C7837"/>
              </a:buClr>
              <a:buSzPts val="3400"/>
            </a:pP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Comuníquese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con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su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profesor</a:t>
            </a:r>
            <a:endParaRPr sz="3199" dirty="0">
              <a:solidFill>
                <a:srgbClr val="0C7837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228531" indent="-228531">
              <a:spcBef>
                <a:spcPts val="1000"/>
              </a:spcBef>
              <a:buClr>
                <a:srgbClr val="0C7837"/>
              </a:buClr>
              <a:buSzPts val="3400"/>
            </a:pP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Proceso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Unidad Doctrinal</a:t>
            </a:r>
          </a:p>
          <a:p>
            <a:pPr marL="228531" indent="-228531">
              <a:spcBef>
                <a:spcPts val="1000"/>
              </a:spcBef>
              <a:buClr>
                <a:srgbClr val="0C7837"/>
              </a:buClr>
              <a:buSzPts val="3400"/>
            </a:pP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&gt;&gt;Hermanos, les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ruego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por el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nombre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de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nuestro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Señor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Jesucristo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, que se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pongan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de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acuerdo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y que no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haya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divisiones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entre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ustedes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,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sino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que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estén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perfectamente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unidos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un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mismo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sentir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y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en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un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mismo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199" i="1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parecer</a:t>
            </a:r>
            <a:r>
              <a:rPr lang="en-US" sz="3199" i="1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.&lt;&lt;            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1 </a:t>
            </a:r>
            <a:r>
              <a:rPr lang="en-US" sz="3199" dirty="0" err="1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Corintios</a:t>
            </a:r>
            <a:r>
              <a:rPr lang="en-US" sz="3199" dirty="0">
                <a:solidFill>
                  <a:srgbClr val="0C7837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1:10</a:t>
            </a:r>
            <a:endParaRPr sz="3199" dirty="0">
              <a:solidFill>
                <a:srgbClr val="0C7837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107" name="Google Shape;107;p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945" y="2396528"/>
            <a:ext cx="3272356" cy="206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44562"/>
          </a:xfrm>
        </p:spPr>
        <p:txBody>
          <a:bodyPr>
            <a:normAutofit/>
          </a:bodyPr>
          <a:lstStyle/>
          <a:p>
            <a:pPr algn="ctr"/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La bendición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6312" y="1600200"/>
            <a:ext cx="7696199" cy="4329112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EC4A38-C0E0-464B-A3A7-31A76140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27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Disc</a:t>
            </a:r>
            <a:r>
              <a:rPr lang="es-MX" sz="4800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ípulo</a:t>
            </a:r>
            <a:endParaRPr lang="en-US" sz="4800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612" y="-150292"/>
            <a:ext cx="3653382" cy="36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8012" y="16565"/>
            <a:ext cx="10363202" cy="1325562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979797"/>
                </a:solidFill>
                <a:latin typeface="Berlin Sans FB" panose="020E0602020502020306" pitchFamily="34" charset="0"/>
                <a:cs typeface="Helvetica" panose="020B0604020202020204" pitchFamily="34" charset="0"/>
              </a:rPr>
              <a:t>Academia Cristo les Pide que:</a:t>
            </a:r>
            <a:endParaRPr lang="en-US" dirty="0">
              <a:solidFill>
                <a:srgbClr val="979797"/>
              </a:solidFill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10363202" cy="4343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Mostremos respeto...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llegando preparados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siendo puntuales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a los profesores que nos sirven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a los compañeros en clase</a:t>
            </a:r>
          </a:p>
          <a:p>
            <a:pPr marL="45720" indent="0">
              <a:buNone/>
            </a:pPr>
            <a:r>
              <a:rPr lang="es-ES" sz="4000" dirty="0">
                <a:latin typeface="Berlin Sans FB" panose="020E0602020502020306" pitchFamily="34" charset="0"/>
                <a:cs typeface="Helvetica" panose="020B0604020202020204" pitchFamily="34" charset="0"/>
              </a:rPr>
              <a:t>... en el grupo de WhatsApp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874F1-2693-4AEA-871E-C4623FDB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Palabra Crece- Discípulo #5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655994B-3477-41F7-86A0-D7E6E37A5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dirty="0">
                <a:latin typeface="Berlin Sans FB Demi" panose="020E0802020502020306" pitchFamily="34" charset="0"/>
                <a:cs typeface="Helvetica" panose="020B0604020202020204" pitchFamily="34" charset="0"/>
              </a:rPr>
              <a:t>Lección 3</a:t>
            </a:r>
            <a:endParaRPr lang="en-US" sz="6000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Gente común, </a:t>
            </a:r>
          </a:p>
          <a:p>
            <a:r>
              <a:rPr lang="es-MX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cosas extraordinarias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6214" y="3735389"/>
            <a:ext cx="3122611" cy="31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603" y="3054293"/>
            <a:ext cx="9141619" cy="2386978"/>
          </a:xfrm>
        </p:spPr>
        <p:txBody>
          <a:bodyPr>
            <a:noAutofit/>
          </a:bodyPr>
          <a:lstStyle/>
          <a:p>
            <a:pPr algn="ctr"/>
            <a:r>
              <a:rPr lang="es-ES" sz="4799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Helvetica" panose="020B0604020202020204" pitchFamily="34" charset="0"/>
              </a:rPr>
              <a:t>Favor de desactivar los micrófonos cuando no está hablando para que todos puedan oír al que habla claramente.</a:t>
            </a:r>
            <a:br>
              <a:rPr lang="es-ES" sz="4799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Helvetica" panose="020B0604020202020204" pitchFamily="34" charset="0"/>
              </a:rPr>
            </a:br>
            <a:endParaRPr lang="es-MX" sz="4799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470850" y="3073567"/>
            <a:ext cx="3229382" cy="3784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0926"/>
            <a:ext cx="11201400" cy="994070"/>
          </a:xfrm>
        </p:spPr>
        <p:txBody>
          <a:bodyPr>
            <a:normAutofit/>
          </a:bodyPr>
          <a:lstStyle/>
          <a:p>
            <a:pPr algn="ctr"/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Saludos</a:t>
            </a:r>
            <a:endParaRPr lang="en-US" sz="48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308054"/>
            <a:ext cx="11201400" cy="42418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MX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Uno por uno cada persona saluda a sus compañeros.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2A7A3-56DC-4ACE-B1C8-6C1C0EF9403C}"/>
              </a:ext>
            </a:extLst>
          </p:cNvPr>
          <p:cNvSpPr txBox="1"/>
          <p:nvPr/>
        </p:nvSpPr>
        <p:spPr>
          <a:xfrm>
            <a:off x="7318901" y="6858000"/>
            <a:ext cx="32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christian_handshake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EE778-3BA9-4B9E-AFBA-D1A15D27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8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Invocación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519358" y="2509838"/>
            <a:ext cx="3150108" cy="30289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4527924" y="6870631"/>
            <a:ext cx="315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commons.wikimedia.org/wiki/file:triquetra-circle-interlaced-black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B34BBD-2986-435F-B2EC-B06B774F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B9FB-42B1-4771-8788-6EAD2DA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Gente común, </a:t>
            </a:r>
            <a:b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</a:br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cosas extraordinarias</a:t>
            </a:r>
            <a:endParaRPr lang="en-US" sz="48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8FC0A27-5844-4A8D-BDF2-4807CB1EE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613" y="1828800"/>
            <a:ext cx="7721600" cy="4343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AB5FB-8431-4F41-A3AB-7B9CC510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5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B9FB-42B1-4771-8788-6EAD2DA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Gente común, </a:t>
            </a:r>
            <a:b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</a:br>
            <a:r>
              <a:rPr lang="es-MX" sz="4800" dirty="0">
                <a:latin typeface="Berlin Sans FB" panose="020E0602020502020306" pitchFamily="34" charset="0"/>
                <a:cs typeface="Helvetica" panose="020B0604020202020204" pitchFamily="34" charset="0"/>
              </a:rPr>
              <a:t>cosas extraordinarias</a:t>
            </a:r>
            <a:endParaRPr lang="en-US" sz="4800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AB5FB-8431-4F41-A3AB-7B9CC510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Discípulo #3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A576F7-D239-4BA8-9BB3-C112474D6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828799"/>
            <a:ext cx="11430000" cy="4619627"/>
          </a:xfrm>
        </p:spPr>
        <p:txBody>
          <a:bodyPr>
            <a:normAutofit lnSpcReduction="10000"/>
          </a:bodyPr>
          <a:lstStyle/>
          <a:p>
            <a:r>
              <a:rPr lang="es-MX" sz="3600" dirty="0">
                <a:latin typeface="Berlin Sans FB" panose="020E0602020502020306" pitchFamily="34" charset="0"/>
              </a:rPr>
              <a:t>Marcos 16:15 </a:t>
            </a:r>
            <a:r>
              <a:rPr lang="es-ES" sz="3600" dirty="0">
                <a:latin typeface="Berlin Sans FB" panose="020E0602020502020306" pitchFamily="34" charset="0"/>
              </a:rPr>
              <a:t>Y les dijo: «Vayan por todo el mundo y prediquen el evangelio a toda criatura.</a:t>
            </a:r>
          </a:p>
          <a:p>
            <a:r>
              <a:rPr lang="es-ES" sz="3600" dirty="0">
                <a:latin typeface="Berlin Sans FB" panose="020E0602020502020306" pitchFamily="34" charset="0"/>
              </a:rPr>
              <a:t>Hechos 1:15 Uno de esos días Pedro se puso de pie, en medio de los hermanos (que estaban reunidos y eran como ciento veinte)</a:t>
            </a:r>
          </a:p>
          <a:p>
            <a:r>
              <a:rPr lang="es-ES" sz="3600" dirty="0">
                <a:latin typeface="Berlin Sans FB" panose="020E0602020502020306" pitchFamily="34" charset="0"/>
              </a:rPr>
              <a:t>Hechos 4:13  Al ver el valor de Pedro y de Juan, y como sabían que ellos eran gente del pueblo y sin mucha preparación, se maravillaron al reconocer que habían estado con Jesús.</a:t>
            </a:r>
            <a:endParaRPr lang="en-US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15A071A3-EEE9-440E-A16A-B9A1B9761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73608-2790-4696-A93C-6C4146F0B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755BA-34C0-4985-B269-8040684F6436}">
  <ds:schemaRefs>
    <ds:schemaRef ds:uri="http://schemas.microsoft.com/office/2006/metadata/properties"/>
    <ds:schemaRef ds:uri="http://schemas.microsoft.com/office/infopath/2007/PartnerControls"/>
    <ds:schemaRef ds:uri="d9dd568f-92e7-4aa1-8e50-87aa9ffea9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South American continent presentation (widescreen)</Template>
  <TotalTime>7357</TotalTime>
  <Words>1303</Words>
  <Application>Microsoft Office PowerPoint</Application>
  <PresentationFormat>Custom</PresentationFormat>
  <Paragraphs>115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South American continent presentation 16x9</vt:lpstr>
      <vt:lpstr>La Palabra Crece- Discípulo</vt:lpstr>
      <vt:lpstr>¿No tiene audio?</vt:lpstr>
      <vt:lpstr>Academia Cristo les Pide que:</vt:lpstr>
      <vt:lpstr>Lección 3</vt:lpstr>
      <vt:lpstr>Favor de desactivar los micrófonos cuando no está hablando para que todos puedan oír al que habla claramente. </vt:lpstr>
      <vt:lpstr>Saludos</vt:lpstr>
      <vt:lpstr>Invocación</vt:lpstr>
      <vt:lpstr>Gente común,  cosas extraordinarias</vt:lpstr>
      <vt:lpstr>Gente común,  cosas extraordinarias</vt:lpstr>
      <vt:lpstr>Gente común,  cosas extraordinarias</vt:lpstr>
      <vt:lpstr>En el año 110</vt:lpstr>
      <vt:lpstr>CompartaN los obstáculos que impiden que las personas compartan el mensaje de Jesús:</vt:lpstr>
      <vt:lpstr>las promesas de Dios responden a los obstáculos:</vt:lpstr>
      <vt:lpstr>Isaías 55:10-12</vt:lpstr>
      <vt:lpstr>Romanos 1:16</vt:lpstr>
      <vt:lpstr>¿Cuál es la promesa contenida en estos versículos? ¿Por qué es esta promesa tan importante para ti como discípulo de Jesús?</vt:lpstr>
      <vt:lpstr>PowerPoint Presentation</vt:lpstr>
      <vt:lpstr>Conclusión</vt:lpstr>
      <vt:lpstr>Propósito de Academia Cristo</vt:lpstr>
      <vt:lpstr>“Quiero hacer un grupo de estudio de la Palabra. ¿Pueden orientarme?”</vt:lpstr>
      <vt:lpstr>“Deseo unirme a ustedes:  ¿Qué debo hacer?”</vt:lpstr>
      <vt:lpstr>La bendición</vt:lpstr>
      <vt:lpstr>La Palabra Crece- Discípulo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Discípulo</dc:title>
  <dc:creator>Andrew Johnston</dc:creator>
  <cp:lastModifiedBy>Joel Sutton</cp:lastModifiedBy>
  <cp:revision>15</cp:revision>
  <dcterms:created xsi:type="dcterms:W3CDTF">2019-09-24T00:07:07Z</dcterms:created>
  <dcterms:modified xsi:type="dcterms:W3CDTF">2020-12-10T06:19:35Z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0x010100469A67C346E6B04F8F3828DDC292199C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