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90" r:id="rId2"/>
    <p:sldId id="259" r:id="rId3"/>
    <p:sldId id="257" r:id="rId4"/>
    <p:sldId id="260" r:id="rId5"/>
    <p:sldId id="263" r:id="rId6"/>
    <p:sldId id="328" r:id="rId7"/>
    <p:sldId id="329" r:id="rId8"/>
    <p:sldId id="330" r:id="rId9"/>
    <p:sldId id="331" r:id="rId10"/>
    <p:sldId id="295" r:id="rId11"/>
    <p:sldId id="333" r:id="rId12"/>
    <p:sldId id="334" r:id="rId13"/>
    <p:sldId id="335" r:id="rId14"/>
    <p:sldId id="336" r:id="rId15"/>
    <p:sldId id="337" r:id="rId16"/>
    <p:sldId id="296" r:id="rId17"/>
    <p:sldId id="297" r:id="rId18"/>
    <p:sldId id="310" r:id="rId19"/>
    <p:sldId id="298" r:id="rId20"/>
    <p:sldId id="299" r:id="rId21"/>
    <p:sldId id="300" r:id="rId22"/>
    <p:sldId id="291" r:id="rId23"/>
    <p:sldId id="338" r:id="rId24"/>
    <p:sldId id="311" r:id="rId25"/>
    <p:sldId id="301" r:id="rId26"/>
    <p:sldId id="302" r:id="rId27"/>
    <p:sldId id="303" r:id="rId28"/>
    <p:sldId id="292" r:id="rId29"/>
    <p:sldId id="339" r:id="rId30"/>
    <p:sldId id="341" r:id="rId31"/>
    <p:sldId id="286" r:id="rId32"/>
    <p:sldId id="289" r:id="rId33"/>
  </p:sldIdLst>
  <p:sldSz cx="12192000" cy="6858000"/>
  <p:notesSz cx="6858000" cy="9144000"/>
  <p:embeddedFontLst>
    <p:embeddedFont>
      <p:font typeface="Lato" panose="020F0502020204030203"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hUnneEO/LAV5SPzMt1eWCnuH72/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05"/>
    <p:restoredTop sz="45139"/>
  </p:normalViewPr>
  <p:slideViewPr>
    <p:cSldViewPr snapToGrid="0">
      <p:cViewPr varScale="1">
        <p:scale>
          <a:sx n="42" d="100"/>
          <a:sy n="42" d="100"/>
        </p:scale>
        <p:origin x="200"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youtube.com/watch?v=ThPnCRTKBh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Saludos </a:t>
            </a:r>
            <a:r>
              <a:rPr lang="es-ES" sz="1800" i="1" dirty="0">
                <a:solidFill>
                  <a:srgbClr val="00B050"/>
                </a:solidFill>
                <a:effectLst/>
                <a:latin typeface="Calibri" panose="020F0502020204030204" pitchFamily="34" charset="0"/>
                <a:ea typeface="Times New Roman" panose="02020603050405020304" pitchFamily="18" charset="0"/>
              </a:rPr>
              <a:t>Abre el curso 10 minutos antes para empezar con los saludos temprano.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Bienvenida </a:t>
            </a:r>
            <a:r>
              <a:rPr lang="es-ES" sz="1800" i="1" dirty="0">
                <a:solidFill>
                  <a:srgbClr val="00B050"/>
                </a:solidFill>
                <a:effectLst/>
                <a:latin typeface="Calibri" panose="020F0502020204030204" pitchFamily="34" charset="0"/>
                <a:ea typeface="Times New Roman" panose="02020603050405020304" pitchFamily="18" charset="0"/>
              </a:rPr>
              <a:t>Después de saludos personales, se puede compartir una bienvenida al curso:</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Hoy veremos la historia de Noé, pero en actualidad veremos la historia de Dios y su fidelidad a su plan de Salvación.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Cómo tu </a:t>
            </a:r>
            <a:r>
              <a:rPr lang="es-ES" sz="1800" dirty="0" err="1">
                <a:solidFill>
                  <a:srgbClr val="000000"/>
                </a:solidFill>
                <a:effectLst/>
                <a:latin typeface="Calibri" panose="020F0502020204030204" pitchFamily="34" charset="0"/>
                <a:ea typeface="Times New Roman" panose="02020603050405020304" pitchFamily="18" charset="0"/>
              </a:rPr>
              <a:t>maestr</a:t>
            </a:r>
            <a:r>
              <a:rPr lang="es-ES" sz="1800" dirty="0">
                <a:solidFill>
                  <a:srgbClr val="000000"/>
                </a:solidFill>
                <a:effectLst/>
                <a:latin typeface="Calibri" panose="020F0502020204030204" pitchFamily="34" charset="0"/>
                <a:ea typeface="Times New Roman" panose="02020603050405020304" pitchFamily="18" charset="0"/>
              </a:rPr>
              <a:t>@, oro la Palabras de Salmo 19:14: </a:t>
            </a:r>
            <a:r>
              <a:rPr lang="es-ES" sz="1800" b="1" dirty="0">
                <a:solidFill>
                  <a:srgbClr val="000000"/>
                </a:solidFill>
                <a:effectLst/>
                <a:latin typeface="Calibri" panose="020F0502020204030204" pitchFamily="34" charset="0"/>
                <a:ea typeface="Times New Roman" panose="02020603050405020304" pitchFamily="18" charset="0"/>
              </a:rPr>
              <a:t>Sean, pues, aceptables anti ti mis palabras y mis pensamientos, oh Señor, roca mía y redentor mío.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615107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6: 1-8 La Maldad de los hombres</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Cuando los hombres comenzaron a multiplicarse, los hijos de Dios vieron que las hijas de los hombres eran hermosas. </a:t>
            </a: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Entonces tomaron mujeres para sí. Y el Señor dijo: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«No va a estar mi espíritu peleando siempre con el hombre, pues él no es más que carne. Vivirá hasta ciento veinte años.»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En esos días había gigantes en la tierra.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El Señor vio que era mucha la maldad de los hombres en la tierra, y que todos los planes y pensamientos de su corazón eran siempre los de hacer sólo el mal. Y le pesó al Señor haber hecho al hombre en la tierra. Le dolió mucho en el corazón. </a:t>
            </a: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Y dijo el Señor: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«Borraré de la faz de la tierra al hombre que he creado, lo mismo que a las bestias, los reptiles y las aves del cielo. ¡Me pesa haberlos hecho!»</a:t>
            </a:r>
            <a:r>
              <a:rPr lang="es-ES" sz="1800" dirty="0">
                <a:effectLst/>
                <a:latin typeface="Calibri" panose="020F0502020204030204" pitchFamily="34" charset="0"/>
                <a:ea typeface="Calibri" panose="020F0502020204030204" pitchFamily="34" charset="0"/>
                <a:cs typeface="Times New Roman" panose="02020603050405020304" pitchFamily="18" charset="0"/>
              </a:rPr>
              <a:t> Pero Noé halló gracia a los ojos del Señor.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103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6:9-22 Noé construye el arca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Noé era un hombre justo. En sus acciones fue perfecto, pues siempre anduvo con Dios. Noé engendró tres hijos, que fueron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Sem</a:t>
            </a:r>
            <a:r>
              <a:rPr lang="es-ES" sz="1800" dirty="0">
                <a:effectLst/>
                <a:latin typeface="Calibri" panose="020F0502020204030204" pitchFamily="34" charset="0"/>
                <a:ea typeface="Calibri" panose="020F0502020204030204" pitchFamily="34" charset="0"/>
                <a:cs typeface="Times New Roman" panose="02020603050405020304" pitchFamily="18" charset="0"/>
              </a:rPr>
              <a:t>, Cam y Jafet.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Dios le dijo a Noé:</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«He decidido acabar con todo ser, pues por causa de ellos la tierra está llena de violencia. ¡Yo los destruiré, junto con la tierra! Hazte un arca… Yo voy a traer sobre la tierra un diluvio. ¡Todo lo que hay en la tierra morirá!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Pero contigo estableceré mi pacto, y tú entrarás en el arca, y contigo tus hijos, tu mujer, y las mujeres de tus hijos.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De todos los seres vivos meterás en el arca dos de cada especie, un macho y una hembra, para que sobrevivan contigo. Lleva contigo de todo aquello que se puede comer. (siete parejas de los limpios)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Y Noé lo hizo así. Todo lo hizo conforme a lo que Dios le ordenó.</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670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7:1-7 El diluvio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Después el Señor le dijo a Noé:</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«Entra en el arca, tú y toda tu casa. Porque dentro de siete días yo haré llover sobre la tierra.</a:t>
            </a: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Noé hizo todo en conformidad con lo que le mandó el Señor y después el Señor cerró la puerta.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Al séptimo día las aguas del diluvio cayeron sobre la tierra… se rompieron todas las fuentes del gran abismo y se abrieron las cataratas de los cielos, y llovió sobre la tierra durante cuarenta días y cuarenta noches. Arreciaron tanto las aguas sobre la tierra que aun los montes más altos quedaron cubiertos.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Así murieron todos los seres sobre la tierra, y sólo quedaron con vida Noé y los que estaban con él en el arca. Y las aguas permanecieron sobre la tierra ciento cincuenta días.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4043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8:1-14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Pero Dios se acordó de Noé, y de todos los animales y bestias que estaban en el arca con él. Entonces Dios hizo pasar sobre la tierra un viento, y las aguas disminuyeron y al cabo de ciento cincuenta días se retiraron, y el arca se posó sobre los montes de Ararat.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Noé abrió la ventana del arca, y envió un cuervo, el cual salió y estuvo yendo y viniendo. </a:t>
            </a:r>
          </a:p>
          <a:p>
            <a:pPr marL="0" marR="0" indent="0">
              <a:spcBef>
                <a:spcPts val="0"/>
              </a:spcBef>
              <a:spcAft>
                <a:spcPts val="0"/>
              </a:spcAft>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También dejó salir una paloma, para ver si las aguas se habían retirado de la faz de la tierra, pero al no hallar la paloma donde asentarse, volvió al arca.</a:t>
            </a:r>
          </a:p>
          <a:p>
            <a:pPr marL="0" marR="0" indent="0">
              <a:spcBef>
                <a:spcPts val="0"/>
              </a:spcBef>
              <a:spcAft>
                <a:spcPts val="0"/>
              </a:spcAft>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Volvió a enviar a la paloma fuera del arca, y al atardecer la paloma volvió pero ya traía en el pico una hoja de olivo. Así entendió Noé que las aguas se habían retirado de sobre la tierra. </a:t>
            </a:r>
          </a:p>
          <a:p>
            <a:pPr marL="0" marR="0" indent="0">
              <a:spcBef>
                <a:spcPts val="0"/>
              </a:spcBef>
              <a:spcAft>
                <a:spcPts val="0"/>
              </a:spcAft>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Esperó siete días más, y volvió a enviar a la paloma, pero ésta ya no volvió a donde él estaba.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Entonces Noé quitó la cubierta del arca, y miró, y resultó que la superficie de la tierra se estaba secando.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9168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8:15-22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Entonces Dios habló con Noé, y le dijo: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Sal del arca… saca todos los animales que están contigo y pueblen la tierra. ¡</a:t>
            </a:r>
          </a:p>
          <a:p>
            <a:pPr marL="0" marR="0" indent="0">
              <a:spcBef>
                <a:spcPts val="0"/>
              </a:spcBef>
              <a:spcAft>
                <a:spcPts val="0"/>
              </a:spcAft>
              <a:buFontTx/>
              <a:buNone/>
            </a:pP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Noé edificó un altar al Señor y, tomando de todo animal limpio y de toda ave limpia, ofreció en el altar un holocausto. </a:t>
            </a: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Al percibir el Señor ese grato olor, dijo en su corazón: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«No volveré a maldecir la tierra por causa del hombre, porque desde su juventud las intenciones del corazón del hombre son malas. Y tampoco volveré a destruir a todo ser vivo, como lo he hecho. </a:t>
            </a:r>
          </a:p>
          <a:p>
            <a:pPr marL="0" marR="0" indent="0">
              <a:spcBef>
                <a:spcPts val="0"/>
              </a:spcBef>
              <a:spcAft>
                <a:spcPts val="0"/>
              </a:spcAft>
              <a:buFontTx/>
              <a:buNone/>
            </a:pP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9:1-17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Dios bendijo a Noé y a sus hijos, y les dijo: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«Reprodúzcanse y multiplíquense: ¡llenen la tierra! Todo lo que se mueve y tiene vida les servirá de alimento, Yo les he dado todo. Pero la carne con su vida, que es su sangre, no la comerán. (y no matar a otros)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«Miren, yo establezco mi pacto con ustedes y con sus descendientes que les nazcan después. Y también con todos los seres vivos que están con ustedes: las aves, los animales y todas las bestias de la tierra que están con ustedes, tanto los que salieron del arca como todos los animales de la tierra. Estableceré mi pacto con ustedes, y no volveré a exterminar a ningún ser con aguas de diluvio, ni habrá otro diluvio que destruya la tierra.»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7025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Dios también dijo: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«Ésta es la señal del pacto que yo establezco con ustedes. He puesto mi arco en las nubes, el cual servirá como señal de mi pacto con la tierra. Cuando yo haga venir nubes sobre la tierra, entonces mi arco se dejará ver en las nubes y me acordaré de mi pacto, el pacto que he hecho con ustedes y con todo ser vivo, de cualquier especie; no volverá a haber un diluvio de aguas que destruya a todo ser vivo. El arco estará en las nubes, y yo lo veré y me acordaré de mi pacto perpetuo. Es el pacto entre Dios y todo ser vivo, con todos los seres que hay sobre la tierra.»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8053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1. </a:t>
            </a:r>
            <a:r>
              <a:rPr lang="es-ES" sz="1200" b="1" dirty="0">
                <a:solidFill>
                  <a:srgbClr val="000000"/>
                </a:solidFill>
                <a:effectLst/>
                <a:latin typeface="Calibri" panose="020F0502020204030204" pitchFamily="34" charset="0"/>
                <a:ea typeface="Times New Roman" panose="02020603050405020304" pitchFamily="18" charset="0"/>
              </a:rPr>
              <a:t>¿Quiénes son los personajes de esta historia?</a:t>
            </a:r>
            <a:r>
              <a:rPr lang="es-ES" sz="12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Los hombres malvados; Las hijas de los hombres </a:t>
            </a:r>
            <a:r>
              <a:rPr lang="en-US" sz="1200" dirty="0">
                <a:solidFill>
                  <a:srgbClr val="000000"/>
                </a:solidFill>
                <a:effectLst/>
                <a:latin typeface="Calibri" panose="020F0502020204030204" pitchFamily="34" charset="0"/>
                <a:ea typeface="Times New Roman" panose="02020603050405020304" pitchFamily="18" charset="0"/>
              </a:rPr>
              <a:t>(6:1-2)</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Jehová (6:2)</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Gigantes/</a:t>
            </a:r>
            <a:r>
              <a:rPr lang="es-ES" sz="1200" dirty="0" err="1">
                <a:solidFill>
                  <a:srgbClr val="000000"/>
                </a:solidFill>
                <a:effectLst/>
                <a:latin typeface="Calibri" panose="020F0502020204030204" pitchFamily="34" charset="0"/>
                <a:ea typeface="Times New Roman" panose="02020603050405020304" pitchFamily="18" charset="0"/>
              </a:rPr>
              <a:t>Nefilim</a:t>
            </a:r>
            <a:r>
              <a:rPr lang="es-ES" sz="1200" dirty="0">
                <a:solidFill>
                  <a:srgbClr val="000000"/>
                </a:solidFill>
                <a:effectLst/>
                <a:latin typeface="Calibri" panose="020F0502020204030204" pitchFamily="34" charset="0"/>
                <a:ea typeface="Times New Roman" panose="02020603050405020304" pitchFamily="18" charset="0"/>
              </a:rPr>
              <a:t> (6:4)</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Aunque son llamados “gigantes” en la Reina-Valera, la palabra hebrea </a:t>
            </a:r>
            <a:r>
              <a:rPr lang="es-ES" sz="1200" dirty="0" err="1">
                <a:solidFill>
                  <a:srgbClr val="000000"/>
                </a:solidFill>
                <a:effectLst/>
                <a:latin typeface="Calibri" panose="020F0502020204030204" pitchFamily="34" charset="0"/>
                <a:ea typeface="Times New Roman" panose="02020603050405020304" pitchFamily="18" charset="0"/>
              </a:rPr>
              <a:t>nefilim</a:t>
            </a:r>
            <a:r>
              <a:rPr lang="es-ES" sz="1200" dirty="0">
                <a:solidFill>
                  <a:srgbClr val="000000"/>
                </a:solidFill>
                <a:effectLst/>
                <a:latin typeface="Calibri" panose="020F0502020204030204" pitchFamily="34" charset="0"/>
                <a:ea typeface="Times New Roman" panose="02020603050405020304" pitchFamily="18" charset="0"/>
              </a:rPr>
              <a:t> parece venir de la palabra hebrea que significa “asaltar”, “atacar”. Hubo hombres violentes que pisoteaban los derechos de los demás.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Noé, varón justo (6:9)</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Hijos de Noé: </a:t>
            </a:r>
            <a:r>
              <a:rPr lang="es-ES" sz="1200" dirty="0" err="1">
                <a:solidFill>
                  <a:srgbClr val="000000"/>
                </a:solidFill>
                <a:effectLst/>
                <a:latin typeface="Calibri" panose="020F0502020204030204" pitchFamily="34" charset="0"/>
                <a:ea typeface="Times New Roman" panose="02020603050405020304" pitchFamily="18" charset="0"/>
              </a:rPr>
              <a:t>Sem</a:t>
            </a:r>
            <a:r>
              <a:rPr lang="es-ES" sz="1200" dirty="0">
                <a:solidFill>
                  <a:srgbClr val="000000"/>
                </a:solidFill>
                <a:effectLst/>
                <a:latin typeface="Calibri" panose="020F0502020204030204" pitchFamily="34" charset="0"/>
                <a:ea typeface="Times New Roman" panose="02020603050405020304" pitchFamily="18" charset="0"/>
              </a:rPr>
              <a:t>, Cam, Jafet (6:10)</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la esposa de Noé y las de sus tres hijos (7:7)</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263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2. ¿Cuáles son los objetos (o animales) de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arca y todos sus materiales de construcción (6:9-22)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Dos de cada especie de animal (siete parejas de los limpios) (6:9-22 y 7:1-3)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Las aguas del cielo y de adentró de la tierra (7:11)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cuervo y la paloma. (8:7-12)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ventana del arco (8:6)</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Una hoja de olivo en el pico de paloma (8:11)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tierra seca (8:13)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altar y los holocaustos (8:20)</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arco iris (9:11-17)</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552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Pues, no nos dice donde vivía Noé antes del diluvio; pero el arca llega a estar sobre los montes de Ararat. (8:4) Hoy en día existen unos montes con ese nombre en Turquía.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85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4. ¿Cuándo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6:3 Dios dice “120 años más…”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7:6 Noé tenía 600 años cuando las lluvias empezaron.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7:12 llueve durante 40 días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7:24 La tierra queda inundada 150 días</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550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Oración </a:t>
            </a:r>
            <a:r>
              <a:rPr lang="es-ES" sz="1800" i="1" dirty="0" err="1">
                <a:solidFill>
                  <a:srgbClr val="00B050"/>
                </a:solidFill>
                <a:effectLst/>
                <a:latin typeface="Calibri" panose="020F0502020204030204" pitchFamily="34" charset="0"/>
                <a:ea typeface="Times New Roman" panose="02020603050405020304" pitchFamily="18" charset="0"/>
              </a:rPr>
              <a:t>Herman@s</a:t>
            </a:r>
            <a:r>
              <a:rPr lang="es-ES" sz="1800" i="1" dirty="0">
                <a:solidFill>
                  <a:srgbClr val="00B050"/>
                </a:solidFill>
                <a:effectLst/>
                <a:latin typeface="Calibri" panose="020F0502020204030204" pitchFamily="34" charset="0"/>
                <a:ea typeface="Times New Roman" panose="02020603050405020304" pitchFamily="18" charset="0"/>
              </a:rPr>
              <a:t>, empezaremos con una oración</a:t>
            </a:r>
            <a:r>
              <a:rPr lang="es-ES" sz="1800"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Times New Roman" panose="02020603050405020304" pitchFamily="18" charset="0"/>
              </a:rPr>
              <a:t>Querido Padre celestial, sé que no toleras el pecado. Perdóname, por Jesús mi Salvador. Fortalece mi fe para que, como Noé, yo sea siempre encontrado obedeciéndote y amándote, a pesar del mundo que me rodea. Te lo pido en el nombre de Jesús, mi Salvador. Amén. </a:t>
            </a:r>
          </a:p>
          <a:p>
            <a:pPr marL="0" marR="0" indent="0">
              <a:spcBef>
                <a:spcPts val="0"/>
              </a:spcBef>
              <a:spcAft>
                <a:spcPts val="0"/>
              </a:spcAft>
              <a:buFontTx/>
              <a:buNone/>
            </a:pPr>
            <a:endParaRPr lang="es-ES" sz="1800" dirty="0">
              <a:effectLst/>
              <a:latin typeface="Calibri" panose="020F0502020204030204" pitchFamily="34" charset="0"/>
              <a:ea typeface="Times New Roman" panose="02020603050405020304" pitchFamily="18" charset="0"/>
            </a:endParaRPr>
          </a:p>
          <a:p>
            <a:pPr marL="0" marR="0" indent="0">
              <a:spcBef>
                <a:spcPts val="0"/>
              </a:spcBef>
              <a:spcAft>
                <a:spcPts val="0"/>
              </a:spcAft>
              <a:buFontTx/>
              <a:buNone/>
            </a:pPr>
            <a:r>
              <a:rPr lang="es-ES" sz="3200" dirty="0"/>
              <a:t>Señor Jesús, lloraste ante la tumba de tu amigo Lázaro y consolaste a María y Marta en su angustia. Acércate a quienes lloran por la amiga de Rosita, y seca las lágrimas de todos los que lloran. Calma sus corazones, disipa sus dudas y temores, y guíalos a alabarte por haber resucitado de entre los muertos, conquistando la muerte </a:t>
            </a:r>
            <a:r>
              <a:rPr lang="es-ES" sz="3200"/>
              <a:t>y abriendo </a:t>
            </a:r>
            <a:r>
              <a:rPr lang="es-ES" sz="3200" dirty="0"/>
              <a:t>las puertas a la vida eterna. Fortalécelos con tu Palabra y guíalos por esta vida terrenal hasta que al fin estén unidos contigo y con todos los santos en la gloria eterna. amén.</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200" b="1" dirty="0">
                <a:solidFill>
                  <a:srgbClr val="000000"/>
                </a:solidFill>
                <a:effectLst/>
                <a:latin typeface="Calibri" panose="020F0502020204030204" pitchFamily="34" charset="0"/>
                <a:ea typeface="Times New Roman" panose="02020603050405020304" pitchFamily="18" charset="0"/>
              </a:rPr>
              <a:t>5. ¿Cuál es el problema?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La maldad en el mundo</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Que viendo los hijos de Dios que las hijas de los hombres eran hermosas, tomaron para sí mujeres, escogiendo entre todas (6:2)</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Y vio Jehová que la maldad de los hombres era mucha en la tierra, y que todo designio de los pensamientos del corazón de ellos era de continuo solamente el mal. (6:5)</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Y se arrepintió Jehová de haber hecho hombre en la tierra, y le dolió en su corazón. (6:6)</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¿Las promesas de Dios van a sobrevivir?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7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6. ¿Se soluciona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Dijo, pues, Dios a Noé: He decidido el fin de todo ser, porque la tierra está llena de violencia a causa de ellos; y he aquí que yo los destruiré con la tierra (6:13)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Mas estableceré mi pacto contigo, y entrarás en el arca tú (y la familia) y todo lo que vive (animales) para que tengan vida. (6:20)</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Dios manda un diluvio. Pero sigue fiel a sus promesas salvando a Noé y su familia.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533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4: Noé y el Diluvio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6:1-9:17.</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u="sng" dirty="0">
                <a:solidFill>
                  <a:srgbClr val="000000"/>
                </a:solidFill>
                <a:effectLst/>
                <a:latin typeface="Calibri" panose="020F0502020204030204" pitchFamily="34" charset="0"/>
                <a:ea typeface="Times New Roman" panose="02020603050405020304" pitchFamily="18" charset="0"/>
              </a:rPr>
              <a:t>Platicar las preguntas de “Consolidar” con un compañero.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Identificar ideas para un Captar para Génesis 6:1-9:17</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3133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Consolidar </a:t>
            </a:r>
            <a:r>
              <a:rPr lang="es-ES" sz="1800" i="1" dirty="0">
                <a:solidFill>
                  <a:srgbClr val="00B050"/>
                </a:solidFill>
                <a:effectLst/>
                <a:latin typeface="Calibri" panose="020F0502020204030204" pitchFamily="34" charset="0"/>
                <a:ea typeface="Times New Roman" panose="02020603050405020304" pitchFamily="18" charset="0"/>
              </a:rPr>
              <a:t>Estas preguntas son muy útiles para aplicar cualquier historia bíblica a la vida personal. Es la oración de Academia Cristo que ustedes las usen para aplicar ley y evangelio a tus vidas propias.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4: Noé y el Diluvio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6:1-9:17.</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u="sng" dirty="0">
                <a:solidFill>
                  <a:srgbClr val="000000"/>
                </a:solidFill>
                <a:effectLst/>
                <a:latin typeface="Calibri" panose="020F0502020204030204" pitchFamily="34" charset="0"/>
                <a:ea typeface="Times New Roman" panose="02020603050405020304" pitchFamily="18" charset="0"/>
              </a:rPr>
              <a:t>Platicar las preguntas de “Consolidar” con un compañero.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Identificar ideas para un Captar para Génesis 6:1-9:17</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u="none" strike="noStrike"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Explica cómo usar los grupos pequeños de Zoom y divide el grupo de 3 o 4 para practicar con las preguntas de Considerar. Puede enviar las preguntas al grupo de WhatsApp, en el chat, o transmitirlas directamente a los grupos pequeños. Luego, revisen las respuestas juntos en el grupo grande.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773145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destruyó a la raza humana entera, excepto por Noé y su familia, para que no se perdieran por completo los creyentes.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2. ¿Qué pecado veo en esta historia y confieso en mi vida?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El pecado de no reconocer mis pecados.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El conformarme a una generación corrupta.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784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None/>
            </a:pPr>
            <a:r>
              <a:rPr lang="es-ES" sz="18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para conmigo?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se esperó 120 años. Eran 120 años de pura paciencia y gracia. Dios tiene paciencia también hoy en día con los pecadores.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protegió a Noé del diluvio mundial y el diluvio realmente fue una bendición para él y su familia. Fue una bendición porque le protegió del efecto contaminante de la incredulidad que le rodeaba. Nos conserva a nosotros también: físicamente y en lo espiritual.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En el arca, Dios llevaba su promesa y los ancestros de la simiente prometida, su Hijo Jesucristo. El Salvador prometido a Adán y Eva vendría de los descendientes de Noé.</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también nos guarda y protege con su santa palabra por el Espíritu Santo. Nos salva por las aguas del Bautismo.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El arco iris es un bonito recuerdo de la promesa de Dios de no destruir al mundo con otro diluvio global.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684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mi para poner en práctica esta palabra de Dios?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quiere que confiemos en nuestro Salvador y que permanezcamos fieles a él, aun cuando el mundo alrededor le ha dado la espalda a Dios.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Que recuerde la historia para ayudar a gente perseguida, atacada por su fe, rodeada por incredulidad.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4215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7045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Captar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El captar es el gancho para llamar la atención a lo que Dios nos va a decir en su palabra y para introducir el tema del día.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Cuando preparamos nuestro Captar,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es importante, primero leer y estudiar la historia antes de decidir cómo va a crear el Captar.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También es importante pensar en el público. (La familia, La iglesia, niños/adolescentes, una amiga, grupo de adultos)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lang="en-US" dirty="0"/>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Ideas para captar la atención de la audiencia: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Algo de las últimas noticias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Un dicho común de la cultura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Presente una pregunta o una situación controversial</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Una anécdota que los haga pensar en el tema del día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Una dinámica de grupo. Algo divertido, activo.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Una estadística increíble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Un video de YouTube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Comparte con ellos un meme o una imagen.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Un poema o una obra de arte que tenga que ver con el tema del día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Hacer referencia a alguien famoso.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9911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¿Cuál sería un buen captar para la historia de Génesis 6:1-9:17?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Deja que los estudiantes comparten ideas.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86622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Tarea para Lección 4</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Times New Roman" panose="02020603050405020304" pitchFamily="18" charset="0"/>
              </a:rPr>
              <a:t>Ver el siguiente video de instrucción: </a:t>
            </a:r>
            <a:r>
              <a:rPr lang="es-ES" sz="1800" u="sng" dirty="0">
                <a:solidFill>
                  <a:srgbClr val="0563C1"/>
                </a:solidFill>
                <a:effectLst/>
                <a:latin typeface="Calibri" panose="020F0502020204030204" pitchFamily="34" charset="0"/>
                <a:ea typeface="Times New Roman" panose="02020603050405020304" pitchFamily="18" charset="0"/>
                <a:hlinkClick r:id="rId3"/>
              </a:rPr>
              <a:t>https://www.youtube.com/watch?v=ThPnCRTKBhg</a:t>
            </a: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Times New Roman" panose="02020603050405020304" pitchFamily="18" charset="0"/>
              </a:rPr>
              <a:t>Leer la historia de Génesis 6-9:17 en sus Biblias.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496" name="Google Shape;49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Objetivos </a:t>
            </a:r>
            <a:r>
              <a:rPr lang="es-ES" sz="1800" i="1" dirty="0">
                <a:solidFill>
                  <a:srgbClr val="00B050"/>
                </a:solidFill>
                <a:effectLst/>
                <a:latin typeface="Calibri" panose="020F0502020204030204" pitchFamily="34" charset="0"/>
                <a:ea typeface="Times New Roman" panose="02020603050405020304" pitchFamily="18" charset="0"/>
              </a:rPr>
              <a:t>Presentar los objetivos del Lección 4.</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4: Noé y el Diluvio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u="sng"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6:1-9:17.</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Platicar las preguntas de “Consolidar” con un compañero.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Identificar ideas para un Captar para Génesis 6:1-9:17</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2040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4548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057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746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1121-962D-00D5-6BCC-19C061240DC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19C382B-7208-6604-D61D-08A337964D8F}"/>
              </a:ext>
            </a:extLst>
          </p:cNvPr>
          <p:cNvSpPr>
            <a:spLocks noGrp="1"/>
          </p:cNvSpPr>
          <p:nvPr>
            <p:ph type="subTitle" idx="1"/>
          </p:nvPr>
        </p:nvSpPr>
        <p:spPr/>
        <p:txBody>
          <a:bodyPr/>
          <a:lstStyle/>
          <a:p>
            <a:endParaRPr lang="en-US"/>
          </a:p>
        </p:txBody>
      </p:sp>
      <p:pic>
        <p:nvPicPr>
          <p:cNvPr id="4" name="Picture 3" descr="A book open with a tree in the background&#10;&#10;Description automatically generated with low confidence">
            <a:extLst>
              <a:ext uri="{FF2B5EF4-FFF2-40B4-BE49-F238E27FC236}">
                <a16:creationId xmlns:a16="http://schemas.microsoft.com/office/drawing/2014/main" id="{83AF7815-D3FD-5643-6BCF-02597F508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2056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6-9:17)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
        <p:nvSpPr>
          <p:cNvPr id="3" name="TextBox 2">
            <a:extLst>
              <a:ext uri="{FF2B5EF4-FFF2-40B4-BE49-F238E27FC236}">
                <a16:creationId xmlns:a16="http://schemas.microsoft.com/office/drawing/2014/main" id="{AB0C0ECF-8864-8610-B965-0A7BF3926288}"/>
              </a:ext>
            </a:extLst>
          </p:cNvPr>
          <p:cNvSpPr txBox="1"/>
          <p:nvPr/>
        </p:nvSpPr>
        <p:spPr>
          <a:xfrm>
            <a:off x="2772415" y="2543294"/>
            <a:ext cx="8290560" cy="2862322"/>
          </a:xfrm>
          <a:prstGeom prst="rect">
            <a:avLst/>
          </a:prstGeom>
          <a:noFill/>
        </p:spPr>
        <p:txBody>
          <a:bodyPr wrap="square">
            <a:spAutoFit/>
          </a:bodyPr>
          <a:lstStyle/>
          <a:p>
            <a:r>
              <a:rPr lang="es-ES" sz="3600" dirty="0">
                <a:effectLst/>
                <a:latin typeface="Times New Roman" panose="02020603050405020304" pitchFamily="18" charset="0"/>
                <a:ea typeface="Times New Roman" panose="02020603050405020304" pitchFamily="18" charset="0"/>
              </a:rPr>
              <a:t>El Señor vio que era mucha la maldad de los hombres en la tierra, y que todos los planes y pensamientos de su corazón eran siempre los de hacer sólo el mal. Y le pesó al Señor haber hecho al hombre en la tierra. </a:t>
            </a:r>
            <a:endParaRPr lang="en-US" sz="3600" dirty="0"/>
          </a:p>
        </p:txBody>
      </p:sp>
    </p:spTree>
    <p:extLst>
      <p:ext uri="{BB962C8B-B14F-4D97-AF65-F5344CB8AC3E}">
        <p14:creationId xmlns:p14="http://schemas.microsoft.com/office/powerpoint/2010/main" val="4167151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6-9:17)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1026" name="Picture 2" descr="Noah's Ark — Watchtower ONLINE LIBRARY">
            <a:extLst>
              <a:ext uri="{FF2B5EF4-FFF2-40B4-BE49-F238E27FC236}">
                <a16:creationId xmlns:a16="http://schemas.microsoft.com/office/drawing/2014/main" id="{547E5F51-BDED-DDDD-785B-EF75E68E5F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2652" y="1682598"/>
            <a:ext cx="9418308" cy="4709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348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6-9:17)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3074" name="Picture 2" descr="The Flood Eventually Came In keeping With The Word of God ,Genesis 7 –  TAYIBS.COM">
            <a:extLst>
              <a:ext uri="{FF2B5EF4-FFF2-40B4-BE49-F238E27FC236}">
                <a16:creationId xmlns:a16="http://schemas.microsoft.com/office/drawing/2014/main" id="{34901CCF-03E1-F80B-6771-22A418AF63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2489" y="1885792"/>
            <a:ext cx="8128000" cy="452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84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6-9:17)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5122" name="Picture 2" descr="Noah's dove obtained its olive branch from Mount of Olives – Moses  Egyptianised">
            <a:extLst>
              <a:ext uri="{FF2B5EF4-FFF2-40B4-BE49-F238E27FC236}">
                <a16:creationId xmlns:a16="http://schemas.microsoft.com/office/drawing/2014/main" id="{6B70D746-94E4-A087-5E03-9DD3E63662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697869"/>
            <a:ext cx="4941888" cy="4956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275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6-9:17)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7170" name="Picture 2" descr="Noah Built An Altar | We Are Israel">
            <a:extLst>
              <a:ext uri="{FF2B5EF4-FFF2-40B4-BE49-F238E27FC236}">
                <a16:creationId xmlns:a16="http://schemas.microsoft.com/office/drawing/2014/main" id="{AC2B2BFA-8059-00F9-841C-A01F4D9E4D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672" y="1841523"/>
            <a:ext cx="8736440" cy="4550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238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6-9:17)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9218" name="Picture 2" descr="Rainbow">
            <a:extLst>
              <a:ext uri="{FF2B5EF4-FFF2-40B4-BE49-F238E27FC236}">
                <a16:creationId xmlns:a16="http://schemas.microsoft.com/office/drawing/2014/main" id="{3AE9BEE2-C525-9892-3721-5BB1C0492F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6560" y="1460358"/>
            <a:ext cx="7767003" cy="5237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926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94744"/>
            <a:ext cx="8632704"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6-9:17) </a:t>
            </a:r>
            <a:endParaRPr lang="en-US"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1415732"/>
          </a:xfrm>
          <a:prstGeom prst="rect">
            <a:avLst/>
          </a:prstGeom>
          <a:noFill/>
          <a:ln>
            <a:noFill/>
          </a:ln>
        </p:spPr>
        <p:txBody>
          <a:bodyPr spcFirstLastPara="1" wrap="square" lIns="91425" tIns="45700" rIns="91425" bIns="45700" anchor="t" anchorCtr="0">
            <a:spAutoFit/>
          </a:bodyPr>
          <a:lstStyle/>
          <a:p>
            <a:pPr>
              <a:spcBef>
                <a:spcPts val="600"/>
              </a:spcBef>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Quiénes</a:t>
            </a:r>
            <a:r>
              <a:rPr lang="en-US" sz="3600" b="1" dirty="0">
                <a:solidFill>
                  <a:schemeClr val="dk1"/>
                </a:solidFill>
                <a:latin typeface="Lato"/>
                <a:ea typeface="Lato"/>
                <a:cs typeface="Lato"/>
                <a:sym typeface="Lato"/>
              </a:rPr>
              <a:t> son </a:t>
            </a:r>
            <a:r>
              <a:rPr lang="en-US" sz="3600" b="1" dirty="0" err="1">
                <a:solidFill>
                  <a:schemeClr val="dk1"/>
                </a:solidFill>
                <a:latin typeface="Lato"/>
                <a:ea typeface="Lato"/>
                <a:cs typeface="Lato"/>
                <a:sym typeface="Lato"/>
              </a:rPr>
              <a:t>los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personajes</a:t>
            </a:r>
            <a:r>
              <a:rPr lang="en-US" sz="3600" b="1" dirty="0">
                <a:solidFill>
                  <a:schemeClr val="dk1"/>
                </a:solidFill>
                <a:latin typeface="Lato"/>
                <a:ea typeface="Lato"/>
                <a:cs typeface="Lato"/>
                <a:sym typeface="Lato"/>
              </a:rPr>
              <a:t> de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970476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1" y="466248"/>
            <a:ext cx="8518403"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6-9:17)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2677616"/>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¿Cuáles son los objetos de esta historia? </a:t>
            </a:r>
          </a:p>
          <a:p>
            <a:pPr>
              <a:spcBef>
                <a:spcPts val="600"/>
              </a:spcBef>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683882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1" y="466248"/>
            <a:ext cx="8404103"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6-9:17)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86255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dirty="0">
                <a:solidFill>
                  <a:srgbClr val="000000"/>
                </a:solidFill>
                <a:effectLst/>
                <a:latin typeface="Calibri" panose="020F0502020204030204" pitchFamily="34" charset="0"/>
                <a:ea typeface="Times New Roman" panose="02020603050405020304" pitchFamily="18" charset="0"/>
              </a:rPr>
              <a:t>¿Cuáles son los objetos (o animales) de esta historia? </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¿Dónde ocurrió la historia? </a:t>
            </a: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19760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3755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6-9:17)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5124439"/>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824164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txBox="1"/>
          <p:nvPr/>
        </p:nvSpPr>
        <p:spPr>
          <a:xfrm>
            <a:off x="3602241" y="819595"/>
            <a:ext cx="7152445"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cxnSp>
        <p:nvCxnSpPr>
          <p:cNvPr id="121" name="Google Shape;121;p4"/>
          <p:cNvCxnSpPr/>
          <p:nvPr/>
        </p:nvCxnSpPr>
        <p:spPr>
          <a:xfrm>
            <a:off x="3602241" y="207438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22" name="Google Shape;12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4" name="Google Shape;124;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4898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6-9:17)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6386323"/>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392414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88987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6-9:17)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902432"/>
            <a:ext cx="9994079" cy="701726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Cuál</a:t>
            </a:r>
            <a:r>
              <a:rPr lang="en-US" sz="3600" dirty="0">
                <a:solidFill>
                  <a:schemeClr val="dk1"/>
                </a:solidFill>
                <a:latin typeface="Lato"/>
                <a:ea typeface="Lato"/>
                <a:cs typeface="Lato"/>
                <a:sym typeface="Lato"/>
              </a:rPr>
              <a:t> es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problema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¿Se </a:t>
            </a:r>
            <a:r>
              <a:rPr lang="en-US" sz="3600" b="1" dirty="0" err="1">
                <a:solidFill>
                  <a:schemeClr val="dk1"/>
                </a:solidFill>
                <a:latin typeface="Lato"/>
                <a:ea typeface="Lato"/>
                <a:cs typeface="Lato"/>
                <a:sym typeface="Lato"/>
              </a:rPr>
              <a:t>resuelve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840495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lt1"/>
                  </a:solidFill>
                  <a:latin typeface="Lato"/>
                  <a:ea typeface="Lato"/>
                  <a:cs typeface="Lato"/>
                  <a:sym typeface="Lato"/>
                </a:rPr>
                <a:t>Usar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método</a:t>
              </a:r>
              <a:r>
                <a:rPr lang="en-US" sz="2800" dirty="0">
                  <a:solidFill>
                    <a:schemeClr val="lt1"/>
                  </a:solidFill>
                  <a:latin typeface="Lato"/>
                  <a:ea typeface="Lato"/>
                  <a:cs typeface="Lato"/>
                  <a:sym typeface="Lato"/>
                </a:rPr>
                <a:t> de las Cuatro “C” con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6:1-9:17</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Platicar</a:t>
              </a:r>
              <a:r>
                <a:rPr lang="en-US" sz="2800" dirty="0">
                  <a:solidFill>
                    <a:schemeClr val="tx1"/>
                  </a:solidFill>
                  <a:latin typeface="Lato"/>
                  <a:ea typeface="Lato"/>
                  <a:cs typeface="Lato"/>
                  <a:sym typeface="Lato"/>
                </a:rPr>
                <a:t> las </a:t>
              </a:r>
              <a:r>
                <a:rPr lang="en-US" sz="2800" dirty="0" err="1">
                  <a:solidFill>
                    <a:schemeClr val="tx1"/>
                  </a:solidFill>
                  <a:latin typeface="Lato"/>
                  <a:ea typeface="Lato"/>
                  <a:cs typeface="Lato"/>
                  <a:sym typeface="Lato"/>
                </a:rPr>
                <a:t>preguntas</a:t>
              </a:r>
              <a:r>
                <a:rPr lang="en-US" sz="2800" dirty="0">
                  <a:solidFill>
                    <a:schemeClr val="tx1"/>
                  </a:solidFill>
                  <a:latin typeface="Lato"/>
                  <a:ea typeface="Lato"/>
                  <a:cs typeface="Lato"/>
                  <a:sym typeface="Lato"/>
                </a:rPr>
                <a:t> de “</a:t>
              </a:r>
              <a:r>
                <a:rPr lang="en-US" sz="2800" dirty="0" err="1">
                  <a:solidFill>
                    <a:schemeClr val="tx1"/>
                  </a:solidFill>
                  <a:latin typeface="Lato"/>
                  <a:ea typeface="Lato"/>
                  <a:cs typeface="Lato"/>
                  <a:sym typeface="Lato"/>
                </a:rPr>
                <a:t>Consolidar</a:t>
              </a:r>
              <a:r>
                <a:rPr lang="en-US" sz="2800" dirty="0">
                  <a:solidFill>
                    <a:schemeClr val="tx1"/>
                  </a:solidFill>
                  <a:latin typeface="Lato"/>
                  <a:ea typeface="Lato"/>
                  <a:cs typeface="Lato"/>
                  <a:sym typeface="Lato"/>
                </a:rPr>
                <a:t>” con un </a:t>
              </a:r>
              <a:r>
                <a:rPr lang="en-US" sz="2800" dirty="0" err="1">
                  <a:solidFill>
                    <a:schemeClr val="tx1"/>
                  </a:solidFill>
                  <a:latin typeface="Lato"/>
                  <a:ea typeface="Lato"/>
                  <a:cs typeface="Lato"/>
                  <a:sym typeface="Lato"/>
                </a:rPr>
                <a:t>compañero</a:t>
              </a:r>
              <a:r>
                <a:rPr lang="en-US" sz="2800" b="0" i="0" u="none" strike="noStrike" cap="none" dirty="0">
                  <a:solidFill>
                    <a:schemeClr val="tx1"/>
                  </a:solidFill>
                  <a:latin typeface="Lato"/>
                  <a:ea typeface="Lato"/>
                  <a:cs typeface="Lato"/>
                  <a:sym typeface="Lato"/>
                </a:rPr>
                <a:t>.</a:t>
              </a:r>
              <a:endParaRPr sz="2800" b="0" i="0" u="none" strike="noStrike" cap="none"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lt1"/>
                  </a:solidFill>
                  <a:latin typeface="Lato"/>
                  <a:ea typeface="Lato"/>
                  <a:cs typeface="Lato"/>
                  <a:sym typeface="Lato"/>
                </a:rPr>
                <a:t>Identificar</a:t>
              </a:r>
              <a:r>
                <a:rPr lang="en-US" sz="2800" dirty="0">
                  <a:solidFill>
                    <a:schemeClr val="lt1"/>
                  </a:solidFill>
                  <a:latin typeface="Lato"/>
                  <a:ea typeface="Lato"/>
                  <a:cs typeface="Lato"/>
                  <a:sym typeface="Lato"/>
                </a:rPr>
                <a:t> ideas para un </a:t>
              </a:r>
              <a:r>
                <a:rPr lang="en-US" sz="2800" dirty="0" err="1">
                  <a:solidFill>
                    <a:schemeClr val="lt1"/>
                  </a:solidFill>
                  <a:latin typeface="Lato"/>
                  <a:ea typeface="Lato"/>
                  <a:cs typeface="Lato"/>
                  <a:sym typeface="Lato"/>
                </a:rPr>
                <a:t>Captar</a:t>
              </a:r>
              <a:r>
                <a:rPr lang="en-US" sz="2800" dirty="0">
                  <a:solidFill>
                    <a:schemeClr val="lt1"/>
                  </a:solidFill>
                  <a:latin typeface="Lato"/>
                  <a:ea typeface="Lato"/>
                  <a:cs typeface="Lato"/>
                  <a:sym typeface="Lato"/>
                </a:rPr>
                <a:t> para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6:1-9:17.</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594764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text on a green background&#10;&#10;Description automatically generated">
            <a:extLst>
              <a:ext uri="{FF2B5EF4-FFF2-40B4-BE49-F238E27FC236}">
                <a16:creationId xmlns:a16="http://schemas.microsoft.com/office/drawing/2014/main" id="{A51BD933-91EF-8AFA-3F70-F1B74A9D6758}"/>
              </a:ext>
            </a:extLst>
          </p:cNvPr>
          <p:cNvPicPr>
            <a:picLocks noChangeAspect="1"/>
          </p:cNvPicPr>
          <p:nvPr/>
        </p:nvPicPr>
        <p:blipFill>
          <a:blip r:embed="rId3"/>
          <a:stretch>
            <a:fillRect/>
          </a:stretch>
        </p:blipFill>
        <p:spPr>
          <a:xfrm>
            <a:off x="1961515" y="339202"/>
            <a:ext cx="8268970" cy="6179595"/>
          </a:xfrm>
          <a:prstGeom prst="rect">
            <a:avLst/>
          </a:prstGeom>
        </p:spPr>
      </p:pic>
    </p:spTree>
    <p:extLst>
      <p:ext uri="{BB962C8B-B14F-4D97-AF65-F5344CB8AC3E}">
        <p14:creationId xmlns:p14="http://schemas.microsoft.com/office/powerpoint/2010/main" val="981812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6-9:17)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punto principal de </a:t>
            </a:r>
          </a:p>
          <a:p>
            <a:pPr marL="0" marR="0" lvl="0" indent="0" algn="l" rtl="0">
              <a:spcBef>
                <a:spcPts val="0"/>
              </a:spcBef>
              <a:spcAft>
                <a:spcPts val="0"/>
              </a:spcAft>
              <a:buNone/>
            </a:pPr>
            <a:r>
              <a:rPr lang="en-US" sz="3600" b="1" dirty="0">
                <a:solidFill>
                  <a:schemeClr val="dk1"/>
                </a:solidFill>
                <a:latin typeface="Lato"/>
                <a:ea typeface="Lato"/>
                <a:cs typeface="Lato"/>
                <a:sym typeface="Lato"/>
              </a:rPr>
              <a:t>     la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8098851"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6-9:17)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2.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pecado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endParaRPr lang="en-US" sz="3600" b="1" dirty="0">
              <a:solidFill>
                <a:schemeClr val="dk1"/>
              </a:solidFill>
              <a:latin typeface="Lato"/>
              <a:ea typeface="Lato"/>
              <a:cs typeface="Lato"/>
              <a:sym typeface="Lato"/>
            </a:endParaRPr>
          </a:p>
          <a:p>
            <a:r>
              <a:rPr lang="en-US" sz="3600" b="1" dirty="0">
                <a:solidFill>
                  <a:schemeClr val="dk1"/>
                </a:solidFill>
                <a:latin typeface="Lato"/>
                <a:ea typeface="Lato"/>
                <a:cs typeface="Lato"/>
                <a:sym typeface="Lato"/>
              </a:rPr>
              <a:t>     y </a:t>
            </a:r>
            <a:r>
              <a:rPr lang="en-US" sz="3600" b="1" dirty="0" err="1">
                <a:solidFill>
                  <a:schemeClr val="dk1"/>
                </a:solidFill>
                <a:latin typeface="Lato"/>
                <a:ea typeface="Lato"/>
                <a:cs typeface="Lato"/>
                <a:sym typeface="Lato"/>
              </a:rPr>
              <a:t>confieso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mi </a:t>
            </a:r>
            <a:r>
              <a:rPr lang="en-US" sz="3600" b="1" dirty="0" err="1">
                <a:solidFill>
                  <a:schemeClr val="dk1"/>
                </a:solidFill>
                <a:latin typeface="Lato"/>
                <a:ea typeface="Lato"/>
                <a:cs typeface="Lato"/>
                <a:sym typeface="Lato"/>
              </a:rPr>
              <a:t>vida</a:t>
            </a:r>
            <a:r>
              <a:rPr lang="en-US" sz="3600" b="1" dirty="0">
                <a:solidFill>
                  <a:schemeClr val="dk1"/>
                </a:solidFill>
                <a:latin typeface="Lato"/>
                <a:ea typeface="Lato"/>
                <a:cs typeface="Lato"/>
                <a:sym typeface="Lato"/>
              </a:rPr>
              <a:t>?</a:t>
            </a:r>
          </a:p>
          <a:p>
            <a:pPr marL="0" marR="0" lvl="0" indent="0" algn="l" rtl="0">
              <a:spcBef>
                <a:spcPts val="0"/>
              </a:spcBef>
              <a:spcAft>
                <a:spcPts val="0"/>
              </a:spcAft>
              <a:buNone/>
            </a:pP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3" name="Google Shape;409;p19" descr="A black background with a black square&#10;&#10;Description automatically generated with medium confidence">
            <a:extLst>
              <a:ext uri="{FF2B5EF4-FFF2-40B4-BE49-F238E27FC236}">
                <a16:creationId xmlns:a16="http://schemas.microsoft.com/office/drawing/2014/main" id="{A668FA56-6068-D0CC-9D0E-FF17BBD8915A}"/>
              </a:ext>
            </a:extLst>
          </p:cNvPr>
          <p:cNvPicPr preferRelativeResize="0"/>
          <p:nvPr/>
        </p:nvPicPr>
        <p:blipFill rotWithShape="1">
          <a:blip r:embed="rId4">
            <a:alphaModFix/>
          </a:blip>
          <a:srcRect/>
          <a:stretch/>
        </p:blipFill>
        <p:spPr>
          <a:xfrm>
            <a:off x="9544029" y="4720171"/>
            <a:ext cx="1490713" cy="1262317"/>
          </a:xfrm>
          <a:prstGeom prst="rect">
            <a:avLst/>
          </a:prstGeom>
          <a:noFill/>
          <a:ln>
            <a:noFill/>
          </a:ln>
        </p:spPr>
      </p:pic>
    </p:spTree>
    <p:extLst>
      <p:ext uri="{BB962C8B-B14F-4D97-AF65-F5344CB8AC3E}">
        <p14:creationId xmlns:p14="http://schemas.microsoft.com/office/powerpoint/2010/main" val="379894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6-9:17)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2308284"/>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3.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versos y palabras de</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amor de Dios</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hacia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4" name="Google Shape;437;p21" descr="A black background with a black square&#10;&#10;Description automatically generated with medium confidence">
            <a:extLst>
              <a:ext uri="{FF2B5EF4-FFF2-40B4-BE49-F238E27FC236}">
                <a16:creationId xmlns:a16="http://schemas.microsoft.com/office/drawing/2014/main" id="{7B9C62A8-3FE6-9F21-74AB-CEBF8E61C74B}"/>
              </a:ext>
            </a:extLst>
          </p:cNvPr>
          <p:cNvPicPr preferRelativeResize="0"/>
          <p:nvPr/>
        </p:nvPicPr>
        <p:blipFill rotWithShape="1">
          <a:blip r:embed="rId4">
            <a:alphaModFix/>
          </a:blip>
          <a:srcRect/>
          <a:stretch/>
        </p:blipFill>
        <p:spPr>
          <a:xfrm>
            <a:off x="9617030" y="4683093"/>
            <a:ext cx="1016456" cy="1031081"/>
          </a:xfrm>
          <a:prstGeom prst="rect">
            <a:avLst/>
          </a:prstGeom>
          <a:noFill/>
          <a:ln>
            <a:noFill/>
          </a:ln>
        </p:spPr>
      </p:pic>
    </p:spTree>
    <p:extLst>
      <p:ext uri="{BB962C8B-B14F-4D97-AF65-F5344CB8AC3E}">
        <p14:creationId xmlns:p14="http://schemas.microsoft.com/office/powerpoint/2010/main" val="1946676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6-9:17)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4.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pediré</a:t>
            </a:r>
            <a:r>
              <a:rPr lang="en-US" sz="3600" b="1" dirty="0">
                <a:solidFill>
                  <a:schemeClr val="dk1"/>
                </a:solidFill>
                <a:latin typeface="Lato"/>
                <a:ea typeface="Lato"/>
                <a:cs typeface="Lato"/>
                <a:sym typeface="Lato"/>
              </a:rPr>
              <a:t> que Dios </a:t>
            </a:r>
            <a:r>
              <a:rPr lang="en-US" sz="3600" b="1" dirty="0" err="1">
                <a:solidFill>
                  <a:schemeClr val="dk1"/>
                </a:solidFill>
                <a:latin typeface="Lato"/>
                <a:ea typeface="Lato"/>
                <a:cs typeface="Lato"/>
                <a:sym typeface="Lato"/>
              </a:rPr>
              <a:t>obre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 para </a:t>
            </a:r>
            <a:r>
              <a:rPr lang="en-US" sz="3600" b="1" dirty="0" err="1">
                <a:solidFill>
                  <a:schemeClr val="dk1"/>
                </a:solidFill>
                <a:latin typeface="Lato"/>
                <a:ea typeface="Lato"/>
                <a:cs typeface="Lato"/>
                <a:sym typeface="Lato"/>
              </a:rPr>
              <a:t>poner</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práctica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su</a:t>
            </a:r>
            <a:r>
              <a:rPr lang="en-US" sz="3600" b="1" dirty="0">
                <a:solidFill>
                  <a:schemeClr val="dk1"/>
                </a:solidFill>
                <a:latin typeface="Lato"/>
                <a:ea typeface="Lato"/>
                <a:cs typeface="Lato"/>
                <a:sym typeface="Lato"/>
              </a:rPr>
              <a:t> Palabra?</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56813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lt1"/>
                  </a:solidFill>
                  <a:latin typeface="Lato"/>
                  <a:ea typeface="Lato"/>
                  <a:cs typeface="Lato"/>
                  <a:sym typeface="Lato"/>
                </a:rPr>
                <a:t>Usar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método</a:t>
              </a:r>
              <a:r>
                <a:rPr lang="en-US" sz="2800" dirty="0">
                  <a:solidFill>
                    <a:schemeClr val="lt1"/>
                  </a:solidFill>
                  <a:latin typeface="Lato"/>
                  <a:ea typeface="Lato"/>
                  <a:cs typeface="Lato"/>
                  <a:sym typeface="Lato"/>
                </a:rPr>
                <a:t> de las Cuatro “C” con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6:1-9:17</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Platicar</a:t>
              </a:r>
              <a:r>
                <a:rPr lang="en-US" sz="2800" dirty="0">
                  <a:solidFill>
                    <a:schemeClr val="lt1"/>
                  </a:solidFill>
                  <a:latin typeface="Lato"/>
                  <a:ea typeface="Lato"/>
                  <a:cs typeface="Lato"/>
                  <a:sym typeface="Lato"/>
                </a:rPr>
                <a:t> las </a:t>
              </a:r>
              <a:r>
                <a:rPr lang="en-US" sz="2800" dirty="0" err="1">
                  <a:solidFill>
                    <a:schemeClr val="lt1"/>
                  </a:solidFill>
                  <a:latin typeface="Lato"/>
                  <a:ea typeface="Lato"/>
                  <a:cs typeface="Lato"/>
                  <a:sym typeface="Lato"/>
                </a:rPr>
                <a:t>preguntas</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Consolidar</a:t>
              </a:r>
              <a:r>
                <a:rPr lang="en-US" sz="2800" dirty="0">
                  <a:solidFill>
                    <a:schemeClr val="lt1"/>
                  </a:solidFill>
                  <a:latin typeface="Lato"/>
                  <a:ea typeface="Lato"/>
                  <a:cs typeface="Lato"/>
                  <a:sym typeface="Lato"/>
                </a:rPr>
                <a:t>” con un </a:t>
              </a:r>
              <a:r>
                <a:rPr lang="en-US" sz="2800" dirty="0" err="1">
                  <a:solidFill>
                    <a:schemeClr val="lt1"/>
                  </a:solidFill>
                  <a:latin typeface="Lato"/>
                  <a:ea typeface="Lato"/>
                  <a:cs typeface="Lato"/>
                  <a:sym typeface="Lato"/>
                </a:rPr>
                <a:t>compañero</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tx1"/>
                  </a:solidFill>
                  <a:latin typeface="Lato"/>
                  <a:ea typeface="Lato"/>
                  <a:cs typeface="Lato"/>
                  <a:sym typeface="Lato"/>
                </a:rPr>
                <a:t>Identificar</a:t>
              </a:r>
              <a:r>
                <a:rPr lang="en-US" sz="2800" dirty="0">
                  <a:solidFill>
                    <a:schemeClr val="tx1"/>
                  </a:solidFill>
                  <a:latin typeface="Lato"/>
                  <a:ea typeface="Lato"/>
                  <a:cs typeface="Lato"/>
                  <a:sym typeface="Lato"/>
                </a:rPr>
                <a:t> ideas para un </a:t>
              </a:r>
              <a:r>
                <a:rPr lang="en-US" sz="2800" dirty="0" err="1">
                  <a:solidFill>
                    <a:schemeClr val="tx1"/>
                  </a:solidFill>
                  <a:latin typeface="Lato"/>
                  <a:ea typeface="Lato"/>
                  <a:cs typeface="Lato"/>
                  <a:sym typeface="Lato"/>
                </a:rPr>
                <a:t>Captar</a:t>
              </a:r>
              <a:r>
                <a:rPr lang="en-US" sz="2800" dirty="0">
                  <a:solidFill>
                    <a:schemeClr val="tx1"/>
                  </a:solidFill>
                  <a:latin typeface="Lato"/>
                  <a:ea typeface="Lato"/>
                  <a:cs typeface="Lato"/>
                  <a:sym typeface="Lato"/>
                </a:rPr>
                <a:t> para </a:t>
              </a:r>
              <a:r>
                <a:rPr lang="en-US" sz="2800" dirty="0" err="1">
                  <a:solidFill>
                    <a:schemeClr val="tx1"/>
                  </a:solidFill>
                  <a:latin typeface="Lato"/>
                  <a:ea typeface="Lato"/>
                  <a:cs typeface="Lato"/>
                  <a:sym typeface="Lato"/>
                </a:rPr>
                <a:t>Génesis</a:t>
              </a:r>
              <a:r>
                <a:rPr lang="en-US" sz="2800" dirty="0">
                  <a:solidFill>
                    <a:schemeClr val="tx1"/>
                  </a:solidFill>
                  <a:latin typeface="Lato"/>
                  <a:ea typeface="Lato"/>
                  <a:cs typeface="Lato"/>
                  <a:sym typeface="Lato"/>
                </a:rPr>
                <a:t> 6:1-9:17.</a:t>
              </a:r>
              <a:endParaRPr sz="2800" dirty="0">
                <a:solidFill>
                  <a:schemeClr val="tx1"/>
                </a:solidFill>
                <a:latin typeface="Lato"/>
                <a:ea typeface="Lato"/>
                <a:cs typeface="Lato"/>
                <a:sym typeface="Lato"/>
              </a:endParaRPr>
            </a:p>
          </p:txBody>
        </p:sp>
      </p:grpSp>
    </p:spTree>
    <p:extLst>
      <p:ext uri="{BB962C8B-B14F-4D97-AF65-F5344CB8AC3E}">
        <p14:creationId xmlns:p14="http://schemas.microsoft.com/office/powerpoint/2010/main" val="1271652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 name="Picture 3" descr="A green and white sign with black text&#10;&#10;Description automatically generated">
            <a:extLst>
              <a:ext uri="{FF2B5EF4-FFF2-40B4-BE49-F238E27FC236}">
                <a16:creationId xmlns:a16="http://schemas.microsoft.com/office/drawing/2014/main" id="{A68F0D3E-1C6A-7A1D-C373-9455F03F0885}"/>
              </a:ext>
            </a:extLst>
          </p:cNvPr>
          <p:cNvPicPr>
            <a:picLocks noChangeAspect="1"/>
          </p:cNvPicPr>
          <p:nvPr/>
        </p:nvPicPr>
        <p:blipFill>
          <a:blip r:embed="rId3"/>
          <a:stretch>
            <a:fillRect/>
          </a:stretch>
        </p:blipFill>
        <p:spPr>
          <a:xfrm>
            <a:off x="2599689" y="933450"/>
            <a:ext cx="8300801" cy="2495550"/>
          </a:xfrm>
          <a:prstGeom prst="rect">
            <a:avLst/>
          </a:prstGeom>
        </p:spPr>
      </p:pic>
      <p:pic>
        <p:nvPicPr>
          <p:cNvPr id="10242" name="Picture 2" descr="House Silhouette Photos and Images | Shutterstock">
            <a:extLst>
              <a:ext uri="{FF2B5EF4-FFF2-40B4-BE49-F238E27FC236}">
                <a16:creationId xmlns:a16="http://schemas.microsoft.com/office/drawing/2014/main" id="{5EABE11C-2247-A82A-477F-34D93A937E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692" t="15286" r="15846" b="21286"/>
          <a:stretch/>
        </p:blipFill>
        <p:spPr bwMode="auto">
          <a:xfrm>
            <a:off x="1868169" y="4185688"/>
            <a:ext cx="2194560" cy="22555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ack silhouette of a church&#10;&#10;Description automatically generated">
            <a:extLst>
              <a:ext uri="{FF2B5EF4-FFF2-40B4-BE49-F238E27FC236}">
                <a16:creationId xmlns:a16="http://schemas.microsoft.com/office/drawing/2014/main" id="{2AF4545B-B32A-EA3C-EED9-8E3CD7FC3261}"/>
              </a:ext>
            </a:extLst>
          </p:cNvPr>
          <p:cNvPicPr>
            <a:picLocks noChangeAspect="1"/>
          </p:cNvPicPr>
          <p:nvPr/>
        </p:nvPicPr>
        <p:blipFill>
          <a:blip r:embed="rId5"/>
          <a:stretch>
            <a:fillRect/>
          </a:stretch>
        </p:blipFill>
        <p:spPr>
          <a:xfrm>
            <a:off x="4125873" y="3429000"/>
            <a:ext cx="2194560" cy="1340082"/>
          </a:xfrm>
          <a:prstGeom prst="rect">
            <a:avLst/>
          </a:prstGeom>
        </p:spPr>
      </p:pic>
      <p:pic>
        <p:nvPicPr>
          <p:cNvPr id="8" name="Picture 7" descr="A black and white bus&#10;&#10;Description automatically generated">
            <a:extLst>
              <a:ext uri="{FF2B5EF4-FFF2-40B4-BE49-F238E27FC236}">
                <a16:creationId xmlns:a16="http://schemas.microsoft.com/office/drawing/2014/main" id="{65A1A818-D4C6-274B-7A25-5404075ACACF}"/>
              </a:ext>
            </a:extLst>
          </p:cNvPr>
          <p:cNvPicPr>
            <a:picLocks noChangeAspect="1"/>
          </p:cNvPicPr>
          <p:nvPr/>
        </p:nvPicPr>
        <p:blipFill>
          <a:blip r:embed="rId6"/>
          <a:stretch>
            <a:fillRect/>
          </a:stretch>
        </p:blipFill>
        <p:spPr>
          <a:xfrm>
            <a:off x="4287160" y="5110016"/>
            <a:ext cx="3017118" cy="1328188"/>
          </a:xfrm>
          <a:prstGeom prst="rect">
            <a:avLst/>
          </a:prstGeom>
        </p:spPr>
      </p:pic>
      <p:pic>
        <p:nvPicPr>
          <p:cNvPr id="10" name="Picture 9" descr="A black and white image of a cup of coffee&#10;&#10;Description automatically generated">
            <a:extLst>
              <a:ext uri="{FF2B5EF4-FFF2-40B4-BE49-F238E27FC236}">
                <a16:creationId xmlns:a16="http://schemas.microsoft.com/office/drawing/2014/main" id="{31C2C6A8-7055-420E-2EB7-BB8C626FC103}"/>
              </a:ext>
            </a:extLst>
          </p:cNvPr>
          <p:cNvPicPr>
            <a:picLocks noChangeAspect="1"/>
          </p:cNvPicPr>
          <p:nvPr/>
        </p:nvPicPr>
        <p:blipFill>
          <a:blip r:embed="rId7"/>
          <a:stretch>
            <a:fillRect/>
          </a:stretch>
        </p:blipFill>
        <p:spPr>
          <a:xfrm>
            <a:off x="6855463" y="3372396"/>
            <a:ext cx="1273810" cy="1396686"/>
          </a:xfrm>
          <a:prstGeom prst="rect">
            <a:avLst/>
          </a:prstGeom>
        </p:spPr>
      </p:pic>
      <p:pic>
        <p:nvPicPr>
          <p:cNvPr id="12" name="Picture 11" descr="Silhouette of children standing and pointing&#10;&#10;Description automatically generated">
            <a:extLst>
              <a:ext uri="{FF2B5EF4-FFF2-40B4-BE49-F238E27FC236}">
                <a16:creationId xmlns:a16="http://schemas.microsoft.com/office/drawing/2014/main" id="{D05F0163-F43B-EF87-F160-4CAA4F470B0B}"/>
              </a:ext>
            </a:extLst>
          </p:cNvPr>
          <p:cNvPicPr>
            <a:picLocks noChangeAspect="1"/>
          </p:cNvPicPr>
          <p:nvPr/>
        </p:nvPicPr>
        <p:blipFill>
          <a:blip r:embed="rId8"/>
          <a:stretch>
            <a:fillRect/>
          </a:stretch>
        </p:blipFill>
        <p:spPr>
          <a:xfrm>
            <a:off x="8765157" y="4943988"/>
            <a:ext cx="2135333" cy="1494216"/>
          </a:xfrm>
          <a:prstGeom prst="rect">
            <a:avLst/>
          </a:prstGeom>
        </p:spPr>
      </p:pic>
      <p:pic>
        <p:nvPicPr>
          <p:cNvPr id="14" name="Picture 13" descr="Silhouette of people sitting at a table&#10;&#10;Description automatically generated">
            <a:extLst>
              <a:ext uri="{FF2B5EF4-FFF2-40B4-BE49-F238E27FC236}">
                <a16:creationId xmlns:a16="http://schemas.microsoft.com/office/drawing/2014/main" id="{D8B284F1-F35D-3AAE-162F-AA72F6652BC1}"/>
              </a:ext>
            </a:extLst>
          </p:cNvPr>
          <p:cNvPicPr>
            <a:picLocks noChangeAspect="1"/>
          </p:cNvPicPr>
          <p:nvPr/>
        </p:nvPicPr>
        <p:blipFill>
          <a:blip r:embed="rId9"/>
          <a:stretch>
            <a:fillRect/>
          </a:stretch>
        </p:blipFill>
        <p:spPr>
          <a:xfrm>
            <a:off x="8737254" y="3429000"/>
            <a:ext cx="2163236" cy="1113216"/>
          </a:xfrm>
          <a:prstGeom prst="rect">
            <a:avLst/>
          </a:prstGeom>
        </p:spPr>
      </p:pic>
    </p:spTree>
    <p:extLst>
      <p:ext uri="{BB962C8B-B14F-4D97-AF65-F5344CB8AC3E}">
        <p14:creationId xmlns:p14="http://schemas.microsoft.com/office/powerpoint/2010/main" val="1496307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4</a:t>
            </a:r>
            <a:endParaRPr sz="6000" b="0" i="0" u="none" strike="noStrike" cap="none" dirty="0">
              <a:solidFill>
                <a:srgbClr val="009444"/>
              </a:solidFill>
              <a:latin typeface="Lato"/>
              <a:ea typeface="Lato"/>
              <a:cs typeface="Lato"/>
              <a:sym typeface="Lato"/>
            </a:endParaRPr>
          </a:p>
        </p:txBody>
      </p:sp>
      <p:cxnSp>
        <p:nvCxnSpPr>
          <p:cNvPr id="98" name="Google Shape;98;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99" name="Google Shape;99;p2"/>
          <p:cNvSpPr txBox="1"/>
          <p:nvPr/>
        </p:nvSpPr>
        <p:spPr>
          <a:xfrm>
            <a:off x="4127371" y="3349425"/>
            <a:ext cx="7772100" cy="69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dirty="0" err="1">
                <a:solidFill>
                  <a:schemeClr val="dk1"/>
                </a:solidFill>
                <a:latin typeface="Lato"/>
                <a:ea typeface="Lato"/>
                <a:cs typeface="Lato"/>
                <a:sym typeface="Lato"/>
              </a:rPr>
              <a:t>Noé</a:t>
            </a:r>
            <a:r>
              <a:rPr lang="en-US" sz="3888" dirty="0">
                <a:solidFill>
                  <a:schemeClr val="dk1"/>
                </a:solidFill>
                <a:latin typeface="Lato"/>
                <a:ea typeface="Lato"/>
                <a:cs typeface="Lato"/>
                <a:sym typeface="Lato"/>
              </a:rPr>
              <a:t> y </a:t>
            </a:r>
            <a:r>
              <a:rPr lang="en-US" sz="3888" dirty="0" err="1">
                <a:solidFill>
                  <a:schemeClr val="dk1"/>
                </a:solidFill>
                <a:latin typeface="Lato"/>
                <a:ea typeface="Lato"/>
                <a:cs typeface="Lato"/>
                <a:sym typeface="Lato"/>
              </a:rPr>
              <a:t>el</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Diluvio</a:t>
            </a:r>
            <a:endParaRPr sz="3888" dirty="0">
              <a:solidFill>
                <a:schemeClr val="dk1"/>
              </a:solidFill>
              <a:latin typeface="Lato"/>
              <a:ea typeface="Lato"/>
              <a:cs typeface="Lato"/>
              <a:sym typeface="Lato"/>
            </a:endParaRPr>
          </a:p>
        </p:txBody>
      </p:sp>
      <p:sp>
        <p:nvSpPr>
          <p:cNvPr id="100" name="Google Shape;100;p2"/>
          <p:cNvSpPr txBox="1"/>
          <p:nvPr/>
        </p:nvSpPr>
        <p:spPr>
          <a:xfrm>
            <a:off x="4127382" y="4198335"/>
            <a:ext cx="50178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b="0" i="0" u="none" strike="noStrike" cap="none" dirty="0" err="1">
                <a:solidFill>
                  <a:schemeClr val="dk1"/>
                </a:solidFill>
                <a:latin typeface="Lato"/>
                <a:ea typeface="Lato"/>
                <a:cs typeface="Lato"/>
                <a:sym typeface="Lato"/>
              </a:rPr>
              <a:t>Génesis</a:t>
            </a:r>
            <a:r>
              <a:rPr lang="en-US" sz="3888" b="0" i="0" u="none" strike="noStrike" cap="none" dirty="0">
                <a:solidFill>
                  <a:schemeClr val="dk1"/>
                </a:solidFill>
                <a:latin typeface="Lato"/>
                <a:ea typeface="Lato"/>
                <a:cs typeface="Lato"/>
                <a:sym typeface="Lato"/>
              </a:rPr>
              <a:t> 6:1-9:17</a:t>
            </a:r>
            <a:endParaRPr sz="4800" b="0" i="0" u="none" strike="noStrike" cap="none" dirty="0">
              <a:solidFill>
                <a:schemeClr val="dk1"/>
              </a:solidFill>
              <a:latin typeface="Lato"/>
              <a:ea typeface="Lato"/>
              <a:cs typeface="Lato"/>
              <a:sym typeface="Lato"/>
            </a:endParaRPr>
          </a:p>
        </p:txBody>
      </p: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242" name="Picture 2" descr="House Silhouette Photos and Images | Shutterstock">
            <a:extLst>
              <a:ext uri="{FF2B5EF4-FFF2-40B4-BE49-F238E27FC236}">
                <a16:creationId xmlns:a16="http://schemas.microsoft.com/office/drawing/2014/main" id="{5EABE11C-2247-A82A-477F-34D93A937E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92" t="15286" r="15846" b="21286"/>
          <a:stretch/>
        </p:blipFill>
        <p:spPr bwMode="auto">
          <a:xfrm>
            <a:off x="1868169" y="4185688"/>
            <a:ext cx="2194560" cy="22555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ack silhouette of a church&#10;&#10;Description automatically generated">
            <a:extLst>
              <a:ext uri="{FF2B5EF4-FFF2-40B4-BE49-F238E27FC236}">
                <a16:creationId xmlns:a16="http://schemas.microsoft.com/office/drawing/2014/main" id="{2AF4545B-B32A-EA3C-EED9-8E3CD7FC3261}"/>
              </a:ext>
            </a:extLst>
          </p:cNvPr>
          <p:cNvPicPr>
            <a:picLocks noChangeAspect="1"/>
          </p:cNvPicPr>
          <p:nvPr/>
        </p:nvPicPr>
        <p:blipFill>
          <a:blip r:embed="rId4"/>
          <a:stretch>
            <a:fillRect/>
          </a:stretch>
        </p:blipFill>
        <p:spPr>
          <a:xfrm>
            <a:off x="4125873" y="3429000"/>
            <a:ext cx="2194560" cy="1340082"/>
          </a:xfrm>
          <a:prstGeom prst="rect">
            <a:avLst/>
          </a:prstGeom>
        </p:spPr>
      </p:pic>
      <p:pic>
        <p:nvPicPr>
          <p:cNvPr id="8" name="Picture 7" descr="A black and white bus&#10;&#10;Description automatically generated">
            <a:extLst>
              <a:ext uri="{FF2B5EF4-FFF2-40B4-BE49-F238E27FC236}">
                <a16:creationId xmlns:a16="http://schemas.microsoft.com/office/drawing/2014/main" id="{65A1A818-D4C6-274B-7A25-5404075ACACF}"/>
              </a:ext>
            </a:extLst>
          </p:cNvPr>
          <p:cNvPicPr>
            <a:picLocks noChangeAspect="1"/>
          </p:cNvPicPr>
          <p:nvPr/>
        </p:nvPicPr>
        <p:blipFill>
          <a:blip r:embed="rId5"/>
          <a:stretch>
            <a:fillRect/>
          </a:stretch>
        </p:blipFill>
        <p:spPr>
          <a:xfrm>
            <a:off x="4287160" y="5110016"/>
            <a:ext cx="3017118" cy="1328188"/>
          </a:xfrm>
          <a:prstGeom prst="rect">
            <a:avLst/>
          </a:prstGeom>
        </p:spPr>
      </p:pic>
      <p:pic>
        <p:nvPicPr>
          <p:cNvPr id="10" name="Picture 9" descr="A black and white image of a cup of coffee&#10;&#10;Description automatically generated">
            <a:extLst>
              <a:ext uri="{FF2B5EF4-FFF2-40B4-BE49-F238E27FC236}">
                <a16:creationId xmlns:a16="http://schemas.microsoft.com/office/drawing/2014/main" id="{31C2C6A8-7055-420E-2EB7-BB8C626FC103}"/>
              </a:ext>
            </a:extLst>
          </p:cNvPr>
          <p:cNvPicPr>
            <a:picLocks noChangeAspect="1"/>
          </p:cNvPicPr>
          <p:nvPr/>
        </p:nvPicPr>
        <p:blipFill>
          <a:blip r:embed="rId6"/>
          <a:stretch>
            <a:fillRect/>
          </a:stretch>
        </p:blipFill>
        <p:spPr>
          <a:xfrm>
            <a:off x="6855463" y="3372396"/>
            <a:ext cx="1273810" cy="1396686"/>
          </a:xfrm>
          <a:prstGeom prst="rect">
            <a:avLst/>
          </a:prstGeom>
        </p:spPr>
      </p:pic>
      <p:pic>
        <p:nvPicPr>
          <p:cNvPr id="12" name="Picture 11" descr="Silhouette of children standing and pointing&#10;&#10;Description automatically generated">
            <a:extLst>
              <a:ext uri="{FF2B5EF4-FFF2-40B4-BE49-F238E27FC236}">
                <a16:creationId xmlns:a16="http://schemas.microsoft.com/office/drawing/2014/main" id="{D05F0163-F43B-EF87-F160-4CAA4F470B0B}"/>
              </a:ext>
            </a:extLst>
          </p:cNvPr>
          <p:cNvPicPr>
            <a:picLocks noChangeAspect="1"/>
          </p:cNvPicPr>
          <p:nvPr/>
        </p:nvPicPr>
        <p:blipFill>
          <a:blip r:embed="rId7"/>
          <a:stretch>
            <a:fillRect/>
          </a:stretch>
        </p:blipFill>
        <p:spPr>
          <a:xfrm>
            <a:off x="8765157" y="4943988"/>
            <a:ext cx="2135333" cy="1494216"/>
          </a:xfrm>
          <a:prstGeom prst="rect">
            <a:avLst/>
          </a:prstGeom>
        </p:spPr>
      </p:pic>
      <p:pic>
        <p:nvPicPr>
          <p:cNvPr id="14" name="Picture 13" descr="Silhouette of people sitting at a table&#10;&#10;Description automatically generated">
            <a:extLst>
              <a:ext uri="{FF2B5EF4-FFF2-40B4-BE49-F238E27FC236}">
                <a16:creationId xmlns:a16="http://schemas.microsoft.com/office/drawing/2014/main" id="{D8B284F1-F35D-3AAE-162F-AA72F6652BC1}"/>
              </a:ext>
            </a:extLst>
          </p:cNvPr>
          <p:cNvPicPr>
            <a:picLocks noChangeAspect="1"/>
          </p:cNvPicPr>
          <p:nvPr/>
        </p:nvPicPr>
        <p:blipFill>
          <a:blip r:embed="rId8"/>
          <a:stretch>
            <a:fillRect/>
          </a:stretch>
        </p:blipFill>
        <p:spPr>
          <a:xfrm>
            <a:off x="8737254" y="3429000"/>
            <a:ext cx="2163236" cy="1113216"/>
          </a:xfrm>
          <a:prstGeom prst="rect">
            <a:avLst/>
          </a:prstGeom>
        </p:spPr>
      </p:pic>
      <p:sp>
        <p:nvSpPr>
          <p:cNvPr id="2" name="Google Shape;394;p18">
            <a:extLst>
              <a:ext uri="{FF2B5EF4-FFF2-40B4-BE49-F238E27FC236}">
                <a16:creationId xmlns:a16="http://schemas.microsoft.com/office/drawing/2014/main" id="{D72EF74B-A09B-99B7-63EA-C0F0C5097BD2}"/>
              </a:ext>
            </a:extLst>
          </p:cNvPr>
          <p:cNvSpPr txBox="1"/>
          <p:nvPr/>
        </p:nvSpPr>
        <p:spPr>
          <a:xfrm>
            <a:off x="3776118" y="1186412"/>
            <a:ext cx="7432500" cy="1323399"/>
          </a:xfrm>
          <a:prstGeom prst="rect">
            <a:avLst/>
          </a:prstGeom>
          <a:noFill/>
          <a:ln>
            <a:noFill/>
          </a:ln>
        </p:spPr>
        <p:txBody>
          <a:bodyPr spcFirstLastPara="1" wrap="square" lIns="91425" tIns="45700" rIns="91425" bIns="45700" anchor="t" anchorCtr="0">
            <a:spAutoFit/>
          </a:bodyPr>
          <a:lstStyle/>
          <a:p>
            <a:r>
              <a:rPr lang="es-ES" sz="4000" b="1" dirty="0">
                <a:solidFill>
                  <a:srgbClr val="000000"/>
                </a:solidFill>
                <a:effectLst/>
                <a:latin typeface="Calibri" panose="020F0502020204030204" pitchFamily="34" charset="0"/>
                <a:ea typeface="Times New Roman" panose="02020603050405020304" pitchFamily="18" charset="0"/>
              </a:rPr>
              <a:t>¿Cuál sería un buen captar para </a:t>
            </a:r>
          </a:p>
          <a:p>
            <a:r>
              <a:rPr lang="es-ES" sz="4000" b="1" dirty="0">
                <a:solidFill>
                  <a:srgbClr val="000000"/>
                </a:solidFill>
                <a:effectLst/>
                <a:latin typeface="Calibri" panose="020F0502020204030204" pitchFamily="34" charset="0"/>
                <a:ea typeface="Times New Roman" panose="02020603050405020304" pitchFamily="18" charset="0"/>
              </a:rPr>
              <a:t>la historia de Génesis 6:1-9:17? </a:t>
            </a:r>
            <a:endParaRPr lang="en-US" sz="4000" dirty="0">
              <a:effectLst/>
              <a:latin typeface="Times New Roman" panose="02020603050405020304" pitchFamily="18" charset="0"/>
              <a:ea typeface="Times New Roman" panose="02020603050405020304" pitchFamily="18" charset="0"/>
            </a:endParaRPr>
          </a:p>
        </p:txBody>
      </p:sp>
      <p:pic>
        <p:nvPicPr>
          <p:cNvPr id="3" name="Google Shape;393;p18">
            <a:extLst>
              <a:ext uri="{FF2B5EF4-FFF2-40B4-BE49-F238E27FC236}">
                <a16:creationId xmlns:a16="http://schemas.microsoft.com/office/drawing/2014/main" id="{823CC68C-C748-A225-AEF2-ABF48C766B69}"/>
              </a:ext>
            </a:extLst>
          </p:cNvPr>
          <p:cNvPicPr preferRelativeResize="0"/>
          <p:nvPr/>
        </p:nvPicPr>
        <p:blipFill rotWithShape="1">
          <a:blip r:embed="rId9">
            <a:alphaModFix/>
          </a:blip>
          <a:srcRect/>
          <a:stretch/>
        </p:blipFill>
        <p:spPr>
          <a:xfrm>
            <a:off x="384930" y="401552"/>
            <a:ext cx="3125597"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4536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7"/>
        <p:cNvGrpSpPr/>
        <p:nvPr/>
      </p:nvGrpSpPr>
      <p:grpSpPr>
        <a:xfrm>
          <a:off x="0" y="0"/>
          <a:ext cx="0" cy="0"/>
          <a:chOff x="0" y="0"/>
          <a:chExt cx="0" cy="0"/>
        </a:xfrm>
      </p:grpSpPr>
      <p:sp>
        <p:nvSpPr>
          <p:cNvPr id="498" name="Google Shape;498;p30"/>
          <p:cNvSpPr txBox="1"/>
          <p:nvPr/>
        </p:nvSpPr>
        <p:spPr>
          <a:xfrm>
            <a:off x="2270873" y="1124721"/>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499" name="Google Shape;499;p30"/>
          <p:cNvCxnSpPr/>
          <p:nvPr/>
        </p:nvCxnSpPr>
        <p:spPr>
          <a:xfrm>
            <a:off x="2270873" y="230354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01" name="Google Shape;501;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4" name="Google Shape;504;p30"/>
          <p:cNvSpPr txBox="1"/>
          <p:nvPr/>
        </p:nvSpPr>
        <p:spPr>
          <a:xfrm>
            <a:off x="2379750" y="2851800"/>
            <a:ext cx="7432500" cy="1154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Lato"/>
              <a:buChar char="•"/>
            </a:pPr>
            <a:r>
              <a:rPr lang="en-US" sz="3200" b="1" i="0" u="none" strike="noStrike" cap="none" dirty="0">
                <a:solidFill>
                  <a:schemeClr val="dk1"/>
                </a:solidFill>
                <a:latin typeface="Lato"/>
                <a:ea typeface="Lato"/>
                <a:cs typeface="Lato"/>
                <a:sym typeface="Lato"/>
              </a:rPr>
              <a:t>Ver </a:t>
            </a:r>
            <a:r>
              <a:rPr lang="en-US" sz="3200" b="1" i="0" u="none" strike="noStrike" cap="none" dirty="0" err="1">
                <a:solidFill>
                  <a:schemeClr val="dk1"/>
                </a:solidFill>
                <a:latin typeface="Lato"/>
                <a:ea typeface="Lato"/>
                <a:cs typeface="Lato"/>
                <a:sym typeface="Lato"/>
              </a:rPr>
              <a:t>el</a:t>
            </a:r>
            <a:r>
              <a:rPr lang="en-US" sz="3200" b="1" i="0" u="none" strike="noStrike" cap="none" dirty="0">
                <a:solidFill>
                  <a:schemeClr val="dk1"/>
                </a:solidFill>
                <a:latin typeface="Lato"/>
                <a:ea typeface="Lato"/>
                <a:cs typeface="Lato"/>
                <a:sym typeface="Lato"/>
              </a:rPr>
              <a:t> video para la </a:t>
            </a:r>
            <a:r>
              <a:rPr lang="en-US" sz="3200" b="1" i="0" u="none" strike="noStrike" cap="none" dirty="0" err="1">
                <a:solidFill>
                  <a:schemeClr val="dk1"/>
                </a:solidFill>
                <a:latin typeface="Lato"/>
                <a:ea typeface="Lato"/>
                <a:cs typeface="Lato"/>
                <a:sym typeface="Lato"/>
              </a:rPr>
              <a:t>lección</a:t>
            </a:r>
            <a:r>
              <a:rPr lang="en-US" sz="3200" b="1" i="0" u="none" strike="noStrike" cap="none" dirty="0">
                <a:solidFill>
                  <a:schemeClr val="dk1"/>
                </a:solidFill>
                <a:latin typeface="Lato"/>
                <a:ea typeface="Lato"/>
                <a:cs typeface="Lato"/>
                <a:sym typeface="Lato"/>
              </a:rPr>
              <a:t> 5</a:t>
            </a:r>
            <a:endParaRPr sz="1400" b="0" i="0" u="none" strike="noStrike" cap="none" dirty="0">
              <a:solidFill>
                <a:srgbClr val="000000"/>
              </a:solidFill>
              <a:latin typeface="Lato"/>
              <a:ea typeface="Lato"/>
              <a:cs typeface="Lato"/>
              <a:sym typeface="Lato"/>
            </a:endParaRPr>
          </a:p>
          <a:p>
            <a:pPr marL="457200" marR="0" lvl="0" indent="-457200" algn="l" rtl="0">
              <a:lnSpc>
                <a:spcPct val="100000"/>
              </a:lnSpc>
              <a:spcBef>
                <a:spcPts val="600"/>
              </a:spcBef>
              <a:spcAft>
                <a:spcPts val="0"/>
              </a:spcAft>
              <a:buClr>
                <a:schemeClr val="dk1"/>
              </a:buClr>
              <a:buSzPts val="3200"/>
              <a:buFont typeface="Lato"/>
              <a:buChar char="•"/>
            </a:pPr>
            <a:r>
              <a:rPr lang="en-US" sz="3200" b="1" i="0" u="none" strike="noStrike" cap="none" dirty="0">
                <a:solidFill>
                  <a:schemeClr val="dk1"/>
                </a:solidFill>
                <a:latin typeface="Lato"/>
                <a:ea typeface="Lato"/>
                <a:cs typeface="Lato"/>
                <a:sym typeface="Lato"/>
              </a:rPr>
              <a:t>Leer </a:t>
            </a:r>
            <a:r>
              <a:rPr lang="en-US" sz="3200" b="1" i="0" u="none" strike="noStrike" cap="none" dirty="0" err="1">
                <a:solidFill>
                  <a:schemeClr val="dk1"/>
                </a:solidFill>
                <a:latin typeface="Lato"/>
                <a:ea typeface="Lato"/>
                <a:cs typeface="Lato"/>
                <a:sym typeface="Lato"/>
              </a:rPr>
              <a:t>Génesis</a:t>
            </a:r>
            <a:r>
              <a:rPr lang="en-US" sz="3200" b="1" i="0" u="none" strike="noStrike" cap="none" dirty="0">
                <a:solidFill>
                  <a:schemeClr val="dk1"/>
                </a:solidFill>
                <a:latin typeface="Lato"/>
                <a:ea typeface="Lato"/>
                <a:cs typeface="Lato"/>
                <a:sym typeface="Lato"/>
              </a:rPr>
              <a:t> </a:t>
            </a:r>
            <a:r>
              <a:rPr lang="en-US" sz="3200" b="1" dirty="0">
                <a:solidFill>
                  <a:schemeClr val="dk1"/>
                </a:solidFill>
                <a:latin typeface="Lato"/>
                <a:ea typeface="Lato"/>
                <a:cs typeface="Lato"/>
                <a:sym typeface="Lato"/>
              </a:rPr>
              <a:t>11:1-9</a:t>
            </a:r>
            <a:endParaRPr sz="3200" b="1" i="0" u="none" strike="noStrike" cap="none" dirty="0">
              <a:solidFill>
                <a:schemeClr val="dk1"/>
              </a:solidFill>
              <a:latin typeface="Lato"/>
              <a:ea typeface="Lato"/>
              <a:cs typeface="Lato"/>
              <a:sym typeface="Lato"/>
            </a:endParaRPr>
          </a:p>
        </p:txBody>
      </p:sp>
      <p:pic>
        <p:nvPicPr>
          <p:cNvPr id="505" name="Google Shape;505;p30"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1"/>
          <p:cNvSpPr txBox="1"/>
          <p:nvPr/>
        </p:nvSpPr>
        <p:spPr>
          <a:xfrm>
            <a:off x="3851564" y="719479"/>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Bendición</a:t>
            </a:r>
            <a:endParaRPr sz="6000" dirty="0">
              <a:solidFill>
                <a:srgbClr val="009444"/>
              </a:solidFill>
              <a:latin typeface="Lato"/>
              <a:ea typeface="Lato"/>
              <a:cs typeface="Lato"/>
              <a:sym typeface="Lato"/>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5" name="Google Shape;555;p31"/>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 name="TextBox 2">
            <a:extLst>
              <a:ext uri="{FF2B5EF4-FFF2-40B4-BE49-F238E27FC236}">
                <a16:creationId xmlns:a16="http://schemas.microsoft.com/office/drawing/2014/main" id="{C145673C-55E9-1408-6501-2544C59FC768}"/>
              </a:ext>
            </a:extLst>
          </p:cNvPr>
          <p:cNvSpPr txBox="1"/>
          <p:nvPr/>
        </p:nvSpPr>
        <p:spPr>
          <a:xfrm>
            <a:off x="3380509" y="2353193"/>
            <a:ext cx="7660421" cy="341632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3600" i="1" u="none" strike="noStrike" kern="1200" dirty="0">
                <a:solidFill>
                  <a:schemeClr val="tx1">
                    <a:lumMod val="50000"/>
                  </a:schemeClr>
                </a:solidFill>
                <a:effectLst/>
                <a:latin typeface="+mn-lt"/>
                <a:ea typeface="+mn-ea"/>
                <a:cs typeface="+mn-cs"/>
              </a:rPr>
              <a:t>El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bendiga</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guarde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Haga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resplandecer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t>
            </a:r>
            <a:r>
              <a:rPr lang="en-US" sz="3600" i="1" u="none" strike="noStrike" kern="1200" dirty="0" err="1">
                <a:solidFill>
                  <a:schemeClr val="tx1">
                    <a:lumMod val="50000"/>
                  </a:schemeClr>
                </a:solidFill>
                <a:effectLst/>
                <a:latin typeface="+mn-lt"/>
                <a:ea typeface="+mn-ea"/>
                <a:cs typeface="+mn-cs"/>
              </a:rPr>
              <a:t>sobre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tenga</a:t>
            </a:r>
            <a:r>
              <a:rPr lang="en-US" sz="3600" i="1" u="none" strike="noStrike" kern="1200" dirty="0">
                <a:solidFill>
                  <a:schemeClr val="tx1">
                    <a:lumMod val="50000"/>
                  </a:schemeClr>
                </a:solidFill>
                <a:effectLst/>
                <a:latin typeface="+mn-lt"/>
                <a:ea typeface="+mn-ea"/>
                <a:cs typeface="+mn-cs"/>
              </a:rPr>
              <a:t> de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misericordia. Vuelve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conceda</a:t>
            </a:r>
            <a:r>
              <a:rPr lang="en-US" sz="3600" i="1" u="none" strike="noStrike" kern="1200" dirty="0">
                <a:solidFill>
                  <a:schemeClr val="tx1">
                    <a:lumMod val="50000"/>
                  </a:schemeClr>
                </a:solidFill>
                <a:effectLst/>
                <a:latin typeface="+mn-lt"/>
                <a:ea typeface="+mn-ea"/>
                <a:cs typeface="+mn-cs"/>
              </a:rPr>
              <a:t> la </a:t>
            </a:r>
            <a:r>
              <a:rPr lang="en-US" sz="3600" i="1" u="none" strike="noStrike" kern="1200" dirty="0" err="1">
                <a:solidFill>
                  <a:schemeClr val="tx1">
                    <a:lumMod val="50000"/>
                  </a:schemeClr>
                </a:solidFill>
                <a:effectLst/>
                <a:latin typeface="+mn-lt"/>
                <a:ea typeface="+mn-ea"/>
                <a:cs typeface="+mn-cs"/>
              </a:rPr>
              <a:t>paz</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Amén</a:t>
            </a:r>
            <a:r>
              <a:rPr lang="en-US" sz="3600" i="1" u="none" strike="noStrike" kern="1200" dirty="0">
                <a:solidFill>
                  <a:schemeClr val="tx1">
                    <a:lumMod val="50000"/>
                  </a:schemeClr>
                </a:solidFill>
                <a:effectLst/>
                <a:latin typeface="+mn-lt"/>
                <a:ea typeface="+mn-ea"/>
                <a:cs typeface="+mn-cs"/>
              </a:rPr>
              <a:t>. </a:t>
            </a:r>
            <a:r>
              <a:rPr lang="en-US" sz="3600" i="1" kern="1200" dirty="0">
                <a:solidFill>
                  <a:schemeClr val="tx1">
                    <a:lumMod val="50000"/>
                  </a:schemeClr>
                </a:solidFill>
                <a:latin typeface="+mn-lt"/>
                <a:ea typeface="+mn-ea"/>
                <a:cs typeface="+mn-cs"/>
              </a:rPr>
              <a:t>(</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effectLst/>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tx1"/>
                  </a:solidFill>
                  <a:latin typeface="Lato"/>
                  <a:ea typeface="Lato"/>
                  <a:cs typeface="Lato"/>
                  <a:sym typeface="Lato"/>
                </a:rPr>
                <a:t>Usar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método</a:t>
              </a:r>
              <a:r>
                <a:rPr lang="en-US" sz="2800" dirty="0">
                  <a:solidFill>
                    <a:schemeClr val="tx1"/>
                  </a:solidFill>
                  <a:latin typeface="Lato"/>
                  <a:ea typeface="Lato"/>
                  <a:cs typeface="Lato"/>
                  <a:sym typeface="Lato"/>
                </a:rPr>
                <a:t> de las Cuatro “C” con </a:t>
              </a:r>
              <a:r>
                <a:rPr lang="en-US" sz="2800" dirty="0" err="1">
                  <a:solidFill>
                    <a:schemeClr val="tx1"/>
                  </a:solidFill>
                  <a:latin typeface="Lato"/>
                  <a:ea typeface="Lato"/>
                  <a:cs typeface="Lato"/>
                  <a:sym typeface="Lato"/>
                </a:rPr>
                <a:t>Génesis</a:t>
              </a:r>
              <a:r>
                <a:rPr lang="en-US" sz="2800" dirty="0">
                  <a:solidFill>
                    <a:schemeClr val="tx1"/>
                  </a:solidFill>
                  <a:latin typeface="Lato"/>
                  <a:ea typeface="Lato"/>
                  <a:cs typeface="Lato"/>
                  <a:sym typeface="Lato"/>
                </a:rPr>
                <a:t> 6:1-9:17</a:t>
              </a:r>
              <a:endParaRPr sz="2800" b="0" i="0" u="none" strike="noStrike" cap="none"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Placticar</a:t>
              </a:r>
              <a:r>
                <a:rPr lang="en-US" sz="2800" dirty="0">
                  <a:solidFill>
                    <a:schemeClr val="lt1"/>
                  </a:solidFill>
                  <a:latin typeface="Lato"/>
                  <a:ea typeface="Lato"/>
                  <a:cs typeface="Lato"/>
                  <a:sym typeface="Lato"/>
                </a:rPr>
                <a:t> las </a:t>
              </a:r>
              <a:r>
                <a:rPr lang="en-US" sz="2800" dirty="0" err="1">
                  <a:solidFill>
                    <a:schemeClr val="lt1"/>
                  </a:solidFill>
                  <a:latin typeface="Lato"/>
                  <a:ea typeface="Lato"/>
                  <a:cs typeface="Lato"/>
                  <a:sym typeface="Lato"/>
                </a:rPr>
                <a:t>preguntas</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Consolidar</a:t>
              </a:r>
              <a:r>
                <a:rPr lang="en-US" sz="2800" dirty="0">
                  <a:solidFill>
                    <a:schemeClr val="lt1"/>
                  </a:solidFill>
                  <a:latin typeface="Lato"/>
                  <a:ea typeface="Lato"/>
                  <a:cs typeface="Lato"/>
                  <a:sym typeface="Lato"/>
                </a:rPr>
                <a:t>” con un </a:t>
              </a:r>
              <a:r>
                <a:rPr lang="en-US" sz="2800" dirty="0" err="1">
                  <a:solidFill>
                    <a:schemeClr val="lt1"/>
                  </a:solidFill>
                  <a:latin typeface="Lato"/>
                  <a:ea typeface="Lato"/>
                  <a:cs typeface="Lato"/>
                  <a:sym typeface="Lato"/>
                </a:rPr>
                <a:t>compañero</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lt1"/>
                  </a:solidFill>
                  <a:latin typeface="Lato"/>
                  <a:ea typeface="Lato"/>
                  <a:cs typeface="Lato"/>
                  <a:sym typeface="Lato"/>
                </a:rPr>
                <a:t>Identificar</a:t>
              </a:r>
              <a:r>
                <a:rPr lang="en-US" sz="2800" dirty="0">
                  <a:solidFill>
                    <a:schemeClr val="lt1"/>
                  </a:solidFill>
                  <a:latin typeface="Lato"/>
                  <a:ea typeface="Lato"/>
                  <a:cs typeface="Lato"/>
                  <a:sym typeface="Lato"/>
                </a:rPr>
                <a:t> ideas para un </a:t>
              </a:r>
              <a:r>
                <a:rPr lang="en-US" sz="2800" dirty="0" err="1">
                  <a:solidFill>
                    <a:schemeClr val="lt1"/>
                  </a:solidFill>
                  <a:latin typeface="Lato"/>
                  <a:ea typeface="Lato"/>
                  <a:cs typeface="Lato"/>
                  <a:sym typeface="Lato"/>
                </a:rPr>
                <a:t>Captar</a:t>
              </a:r>
              <a:r>
                <a:rPr lang="en-US" sz="2800" dirty="0">
                  <a:solidFill>
                    <a:schemeClr val="lt1"/>
                  </a:solidFill>
                  <a:latin typeface="Lato"/>
                  <a:ea typeface="Lato"/>
                  <a:cs typeface="Lato"/>
                  <a:sym typeface="Lato"/>
                </a:rPr>
                <a:t> para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6:1-9:17</a:t>
              </a:r>
              <a:endParaRPr sz="2800" dirty="0">
                <a:solidFill>
                  <a:schemeClr val="lt1"/>
                </a:solidFill>
                <a:latin typeface="Lato"/>
                <a:ea typeface="Lato"/>
                <a:cs typeface="Lato"/>
                <a:sym typeface="La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CAPTAR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6:1-9:17) </a:t>
            </a:r>
            <a:endParaRPr sz="3600" dirty="0">
              <a:solidFill>
                <a:schemeClr val="tx1"/>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876478" y="1744471"/>
            <a:ext cx="9910953" cy="452427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ES" sz="3600" b="1" dirty="0">
                <a:effectLst/>
                <a:latin typeface="Calibri" panose="020F0502020204030204" pitchFamily="34" charset="0"/>
                <a:ea typeface="Times New Roman" panose="02020603050405020304" pitchFamily="18" charset="0"/>
              </a:rPr>
              <a:t>En los días de Noé, el Señor vio que era mucha la maldad de los hombres en la tierra, y que todos los planes y pensamientos de su corazón eran siempre los de hacer sólo el mal. </a:t>
            </a:r>
          </a:p>
          <a:p>
            <a:pPr marL="0" marR="0" lvl="0" indent="0" rtl="0">
              <a:spcBef>
                <a:spcPts val="0"/>
              </a:spcBef>
              <a:spcAft>
                <a:spcPts val="0"/>
              </a:spcAft>
              <a:buNone/>
            </a:pPr>
            <a:endParaRPr lang="es-ES" sz="3600" b="1" dirty="0">
              <a:latin typeface="Calibri" panose="020F0502020204030204" pitchFamily="34" charset="0"/>
              <a:ea typeface="Times New Roman" panose="02020603050405020304" pitchFamily="18" charset="0"/>
            </a:endParaRPr>
          </a:p>
          <a:p>
            <a:pPr marL="0" marR="0" lvl="0" indent="0" rtl="0">
              <a:spcBef>
                <a:spcPts val="0"/>
              </a:spcBef>
              <a:spcAft>
                <a:spcPts val="0"/>
              </a:spcAft>
              <a:buNone/>
            </a:pPr>
            <a:r>
              <a:rPr lang="es-ES" sz="3600" b="1" dirty="0">
                <a:effectLst/>
                <a:latin typeface="Calibri" panose="020F0502020204030204" pitchFamily="34" charset="0"/>
                <a:ea typeface="Times New Roman" panose="02020603050405020304" pitchFamily="18" charset="0"/>
              </a:rPr>
              <a:t>Comparen el mundo en la actualidad con el mundo en los días de Noé. ¿Por qué el Señor no ha destruido el mundo?</a:t>
            </a:r>
            <a:r>
              <a:rPr lang="en-US" sz="3600" dirty="0">
                <a:effectLst/>
              </a:rPr>
              <a:t> </a:t>
            </a:r>
            <a:endParaRPr sz="36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332978" y="325439"/>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821060" y="587511"/>
            <a:ext cx="9910953" cy="563227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ES" sz="3600" b="1" dirty="0">
                <a:solidFill>
                  <a:schemeClr val="dk1"/>
                </a:solidFill>
                <a:latin typeface="Calibri" panose="020F0502020204030204" pitchFamily="34" charset="0"/>
                <a:ea typeface="Lato"/>
                <a:cs typeface="Lato"/>
                <a:sym typeface="Lato"/>
              </a:rPr>
              <a:t>2 Pedro 3:3-13</a:t>
            </a:r>
          </a:p>
          <a:p>
            <a:pPr marL="0" marR="0" lvl="0" indent="0" rtl="0">
              <a:spcBef>
                <a:spcPts val="0"/>
              </a:spcBef>
              <a:spcAft>
                <a:spcPts val="0"/>
              </a:spcAft>
              <a:buNone/>
            </a:pPr>
            <a:endParaRPr lang="es-ES" sz="3600" b="1" dirty="0">
              <a:solidFill>
                <a:schemeClr val="dk1"/>
              </a:solidFill>
              <a:latin typeface="Calibri" panose="020F0502020204030204" pitchFamily="34" charset="0"/>
              <a:ea typeface="Lato"/>
              <a:cs typeface="Lato"/>
              <a:sym typeface="Lato"/>
            </a:endParaRPr>
          </a:p>
          <a:p>
            <a:pPr marL="0" marR="0" lvl="0" indent="0" rtl="0">
              <a:spcBef>
                <a:spcPts val="0"/>
              </a:spcBef>
              <a:spcAft>
                <a:spcPts val="0"/>
              </a:spcAft>
              <a:buNone/>
            </a:pPr>
            <a:r>
              <a:rPr lang="en-US" sz="3600" b="1" i="0" u="none" strike="noStrike" baseline="30000" dirty="0">
                <a:solidFill>
                  <a:srgbClr val="000000"/>
                </a:solidFill>
                <a:effectLst/>
                <a:latin typeface="system-ui"/>
              </a:rPr>
              <a:t>3 </a:t>
            </a:r>
            <a:r>
              <a:rPr lang="en-US" sz="3600" b="0" i="0" u="none" strike="noStrike" dirty="0">
                <a:solidFill>
                  <a:srgbClr val="000000"/>
                </a:solidFill>
                <a:effectLst/>
                <a:latin typeface="system-ui"/>
              </a:rPr>
              <a:t>Pero antes </a:t>
            </a:r>
            <a:r>
              <a:rPr lang="en-US" sz="3600" b="0" i="0" u="none" strike="noStrike" dirty="0" err="1">
                <a:solidFill>
                  <a:srgbClr val="000000"/>
                </a:solidFill>
                <a:effectLst/>
                <a:latin typeface="system-ui"/>
              </a:rPr>
              <a:t>deben</a:t>
            </a:r>
            <a:r>
              <a:rPr lang="en-US" sz="3600" b="0" i="0" u="none" strike="noStrike" dirty="0">
                <a:solidFill>
                  <a:srgbClr val="000000"/>
                </a:solidFill>
                <a:effectLst/>
                <a:latin typeface="system-ui"/>
              </a:rPr>
              <a:t> saber que </a:t>
            </a:r>
            <a:r>
              <a:rPr lang="en-US" sz="3600" b="0" i="0" u="none" strike="noStrike" dirty="0" err="1">
                <a:solidFill>
                  <a:srgbClr val="000000"/>
                </a:solidFill>
                <a:effectLst/>
                <a:latin typeface="system-ui"/>
              </a:rPr>
              <a:t>en</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los</a:t>
            </a:r>
            <a:r>
              <a:rPr lang="en-US" sz="3600" b="0" i="0" u="none" strike="noStrike" dirty="0">
                <a:solidFill>
                  <a:srgbClr val="000000"/>
                </a:solidFill>
                <a:effectLst/>
                <a:latin typeface="system-ui"/>
              </a:rPr>
              <a:t> días finales </a:t>
            </a:r>
            <a:r>
              <a:rPr lang="en-US" sz="3600" b="0" i="0" u="none" strike="noStrike" dirty="0" err="1">
                <a:solidFill>
                  <a:srgbClr val="000000"/>
                </a:solidFill>
                <a:effectLst/>
                <a:latin typeface="system-ui"/>
              </a:rPr>
              <a:t>vendrá</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gente</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blasfema</a:t>
            </a:r>
            <a:r>
              <a:rPr lang="en-US" sz="3600" b="0" i="0" u="none" strike="noStrike" dirty="0">
                <a:solidFill>
                  <a:srgbClr val="000000"/>
                </a:solidFill>
                <a:effectLst/>
                <a:latin typeface="system-ui"/>
              </a:rPr>
              <a:t>, que </a:t>
            </a:r>
            <a:r>
              <a:rPr lang="en-US" sz="3600" b="0" i="0" u="none" strike="noStrike" dirty="0" err="1">
                <a:solidFill>
                  <a:srgbClr val="000000"/>
                </a:solidFill>
                <a:effectLst/>
                <a:latin typeface="system-ui"/>
              </a:rPr>
              <a:t>andará</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según</a:t>
            </a:r>
            <a:r>
              <a:rPr lang="en-US" sz="3600" b="0" i="0" u="none" strike="noStrike" dirty="0">
                <a:solidFill>
                  <a:srgbClr val="000000"/>
                </a:solidFill>
                <a:effectLst/>
                <a:latin typeface="system-ui"/>
              </a:rPr>
              <a:t> sus </a:t>
            </a:r>
            <a:r>
              <a:rPr lang="en-US" sz="3600" b="0" i="0" u="none" strike="noStrike" dirty="0" err="1">
                <a:solidFill>
                  <a:srgbClr val="000000"/>
                </a:solidFill>
                <a:effectLst/>
                <a:latin typeface="system-ui"/>
              </a:rPr>
              <a:t>propios</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malos</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deseos</a:t>
            </a:r>
            <a:r>
              <a:rPr lang="en-US" sz="3600" b="0" i="0" u="none" strike="noStrike" dirty="0">
                <a:solidFill>
                  <a:srgbClr val="000000"/>
                </a:solidFill>
                <a:effectLst/>
                <a:latin typeface="system-ui"/>
              </a:rPr>
              <a:t> </a:t>
            </a:r>
            <a:r>
              <a:rPr lang="en-US" sz="3600" b="1" i="0" u="none" strike="noStrike" baseline="30000" dirty="0">
                <a:solidFill>
                  <a:srgbClr val="000000"/>
                </a:solidFill>
                <a:effectLst/>
                <a:latin typeface="system-ui"/>
              </a:rPr>
              <a:t>4 </a:t>
            </a:r>
            <a:r>
              <a:rPr lang="en-US" sz="3600" b="0" i="0" u="none" strike="noStrike" dirty="0">
                <a:solidFill>
                  <a:srgbClr val="000000"/>
                </a:solidFill>
                <a:effectLst/>
                <a:latin typeface="system-ui"/>
              </a:rPr>
              <a:t>y que </a:t>
            </a:r>
            <a:r>
              <a:rPr lang="en-US" sz="3600" b="0" i="0" u="none" strike="noStrike" dirty="0" err="1">
                <a:solidFill>
                  <a:srgbClr val="000000"/>
                </a:solidFill>
                <a:effectLst/>
                <a:latin typeface="system-ui"/>
              </a:rPr>
              <a:t>dirá</a:t>
            </a:r>
            <a:r>
              <a:rPr lang="en-US" sz="3600" b="0" i="0" u="none" strike="noStrike" dirty="0">
                <a:solidFill>
                  <a:srgbClr val="000000"/>
                </a:solidFill>
                <a:effectLst/>
                <a:latin typeface="system-ui"/>
              </a:rPr>
              <a:t>: </a:t>
            </a:r>
          </a:p>
          <a:p>
            <a:pPr marL="0" marR="0" lvl="0" indent="0" rtl="0">
              <a:spcBef>
                <a:spcPts val="0"/>
              </a:spcBef>
              <a:spcAft>
                <a:spcPts val="0"/>
              </a:spcAft>
              <a:buNone/>
            </a:pPr>
            <a:endParaRPr lang="en-US" sz="3600" dirty="0">
              <a:latin typeface="system-ui"/>
            </a:endParaRPr>
          </a:p>
          <a:p>
            <a:pPr marL="0" marR="0" lvl="0" indent="0" rtl="0">
              <a:spcBef>
                <a:spcPts val="0"/>
              </a:spcBef>
              <a:spcAft>
                <a:spcPts val="0"/>
              </a:spcAft>
              <a:buNone/>
            </a:pPr>
            <a:r>
              <a:rPr lang="en-US" sz="3600" b="0" i="0" u="none" strike="noStrike" dirty="0">
                <a:solidFill>
                  <a:srgbClr val="000000"/>
                </a:solidFill>
                <a:effectLst/>
                <a:latin typeface="system-ui"/>
              </a:rPr>
              <a:t>«¿</a:t>
            </a:r>
            <a:r>
              <a:rPr lang="en-US" sz="3600" b="0" i="0" u="none" strike="noStrike" dirty="0" err="1">
                <a:solidFill>
                  <a:srgbClr val="000000"/>
                </a:solidFill>
                <a:effectLst/>
                <a:latin typeface="system-ui"/>
              </a:rPr>
              <a:t>Qué</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pasó</a:t>
            </a:r>
            <a:r>
              <a:rPr lang="en-US" sz="3600" b="0" i="0" u="none" strike="noStrike" dirty="0">
                <a:solidFill>
                  <a:srgbClr val="000000"/>
                </a:solidFill>
                <a:effectLst/>
                <a:latin typeface="system-ui"/>
              </a:rPr>
              <a:t> con la </a:t>
            </a:r>
            <a:r>
              <a:rPr lang="en-US" sz="3600" b="0" i="0" u="none" strike="noStrike" dirty="0" err="1">
                <a:solidFill>
                  <a:srgbClr val="000000"/>
                </a:solidFill>
                <a:effectLst/>
                <a:latin typeface="system-ui"/>
              </a:rPr>
              <a:t>promesa</a:t>
            </a:r>
            <a:r>
              <a:rPr lang="en-US" sz="3600" b="0" i="0" u="none" strike="noStrike" dirty="0">
                <a:solidFill>
                  <a:srgbClr val="000000"/>
                </a:solidFill>
                <a:effectLst/>
                <a:latin typeface="system-ui"/>
              </a:rPr>
              <a:t> de </a:t>
            </a:r>
            <a:r>
              <a:rPr lang="en-US" sz="3600" b="0" i="0" u="none" strike="noStrike" dirty="0" err="1">
                <a:solidFill>
                  <a:srgbClr val="000000"/>
                </a:solidFill>
                <a:effectLst/>
                <a:latin typeface="system-ui"/>
              </a:rPr>
              <a:t>su</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venida</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Desde</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el</a:t>
            </a:r>
            <a:r>
              <a:rPr lang="en-US" sz="3600" b="0" i="0" u="none" strike="noStrike" dirty="0">
                <a:solidFill>
                  <a:srgbClr val="000000"/>
                </a:solidFill>
                <a:effectLst/>
                <a:latin typeface="system-ui"/>
              </a:rPr>
              <a:t> día </a:t>
            </a:r>
            <a:r>
              <a:rPr lang="en-US" sz="3600" b="0" i="0" u="none" strike="noStrike" dirty="0" err="1">
                <a:solidFill>
                  <a:srgbClr val="000000"/>
                </a:solidFill>
                <a:effectLst/>
                <a:latin typeface="system-ui"/>
              </a:rPr>
              <a:t>en</a:t>
            </a:r>
            <a:r>
              <a:rPr lang="en-US" sz="3600" b="0" i="0" u="none" strike="noStrike" dirty="0">
                <a:solidFill>
                  <a:srgbClr val="000000"/>
                </a:solidFill>
                <a:effectLst/>
                <a:latin typeface="system-ui"/>
              </a:rPr>
              <a:t> que </a:t>
            </a:r>
            <a:r>
              <a:rPr lang="en-US" sz="3600" b="0" i="0" u="none" strike="noStrike" dirty="0" err="1">
                <a:solidFill>
                  <a:srgbClr val="000000"/>
                </a:solidFill>
                <a:effectLst/>
                <a:latin typeface="system-ui"/>
              </a:rPr>
              <a:t>nuestros</a:t>
            </a:r>
            <a:r>
              <a:rPr lang="en-US" sz="3600" b="0" i="0" u="none" strike="noStrike" dirty="0">
                <a:solidFill>
                  <a:srgbClr val="000000"/>
                </a:solidFill>
                <a:effectLst/>
                <a:latin typeface="system-ui"/>
              </a:rPr>
              <a:t> padres </a:t>
            </a:r>
            <a:r>
              <a:rPr lang="en-US" sz="3600" b="0" i="0" u="none" strike="noStrike" dirty="0" err="1">
                <a:solidFill>
                  <a:srgbClr val="000000"/>
                </a:solidFill>
                <a:effectLst/>
                <a:latin typeface="system-ui"/>
              </a:rPr>
              <a:t>murieron</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todas</a:t>
            </a:r>
            <a:r>
              <a:rPr lang="en-US" sz="3600" b="0" i="0" u="none" strike="noStrike" dirty="0">
                <a:solidFill>
                  <a:srgbClr val="000000"/>
                </a:solidFill>
                <a:effectLst/>
                <a:latin typeface="system-ui"/>
              </a:rPr>
              <a:t> las </a:t>
            </a:r>
            <a:r>
              <a:rPr lang="en-US" sz="3600" b="0" i="0" u="none" strike="noStrike" dirty="0" err="1">
                <a:solidFill>
                  <a:srgbClr val="000000"/>
                </a:solidFill>
                <a:effectLst/>
                <a:latin typeface="system-ui"/>
              </a:rPr>
              <a:t>cosas</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siguen</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tal</a:t>
            </a:r>
            <a:r>
              <a:rPr lang="en-US" sz="3600" b="0" i="0" u="none" strike="noStrike" dirty="0">
                <a:solidFill>
                  <a:srgbClr val="000000"/>
                </a:solidFill>
                <a:effectLst/>
                <a:latin typeface="system-ui"/>
              </a:rPr>
              <a:t> y </a:t>
            </a:r>
            <a:r>
              <a:rPr lang="en-US" sz="3600" b="0" i="0" u="none" strike="noStrike" dirty="0" err="1">
                <a:solidFill>
                  <a:srgbClr val="000000"/>
                </a:solidFill>
                <a:effectLst/>
                <a:latin typeface="system-ui"/>
              </a:rPr>
              <a:t>como</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eran</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desde</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el</a:t>
            </a:r>
            <a:r>
              <a:rPr lang="en-US" sz="3600" b="0" i="0" u="none" strike="noStrike" dirty="0">
                <a:solidFill>
                  <a:srgbClr val="000000"/>
                </a:solidFill>
                <a:effectLst/>
                <a:latin typeface="system-ui"/>
              </a:rPr>
              <a:t> principio de la </a:t>
            </a:r>
            <a:r>
              <a:rPr lang="en-US" sz="3600" b="0" i="0" u="none" strike="noStrike" dirty="0" err="1">
                <a:solidFill>
                  <a:srgbClr val="000000"/>
                </a:solidFill>
                <a:effectLst/>
                <a:latin typeface="system-ui"/>
              </a:rPr>
              <a:t>creación</a:t>
            </a:r>
            <a:r>
              <a:rPr lang="en-US" sz="3600" b="0" i="0" u="none" strike="noStrike" dirty="0">
                <a:solidFill>
                  <a:srgbClr val="000000"/>
                </a:solidFill>
                <a:effectLst/>
                <a:latin typeface="system-ui"/>
              </a:rPr>
              <a:t>.» </a:t>
            </a:r>
            <a:endParaRPr lang="es-ES" sz="3600" b="1" dirty="0">
              <a:solidFill>
                <a:schemeClr val="dk1"/>
              </a:solidFill>
              <a:latin typeface="Calibri" panose="020F0502020204030204" pitchFamily="34" charset="0"/>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332978" y="325439"/>
            <a:ext cx="1399035" cy="1170434"/>
          </a:xfrm>
          <a:prstGeom prst="rect">
            <a:avLst/>
          </a:prstGeom>
          <a:noFill/>
          <a:ln>
            <a:noFill/>
          </a:ln>
        </p:spPr>
      </p:pic>
    </p:spTree>
    <p:extLst>
      <p:ext uri="{BB962C8B-B14F-4D97-AF65-F5344CB8AC3E}">
        <p14:creationId xmlns:p14="http://schemas.microsoft.com/office/powerpoint/2010/main" val="4086917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821060" y="587511"/>
            <a:ext cx="9910953" cy="563227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endParaRPr lang="es-ES" sz="3600" b="1" dirty="0">
              <a:solidFill>
                <a:schemeClr val="dk1"/>
              </a:solidFill>
              <a:latin typeface="Calibri" panose="020F0502020204030204" pitchFamily="34" charset="0"/>
              <a:ea typeface="Lato"/>
              <a:cs typeface="Lato"/>
              <a:sym typeface="Lato"/>
            </a:endParaRPr>
          </a:p>
          <a:p>
            <a:pPr marL="0" marR="0" lvl="0" indent="0" rtl="0">
              <a:spcBef>
                <a:spcPts val="0"/>
              </a:spcBef>
              <a:spcAft>
                <a:spcPts val="0"/>
              </a:spcAft>
              <a:buNone/>
            </a:pPr>
            <a:r>
              <a:rPr lang="en-US" sz="3600" b="1" i="0" u="none" strike="noStrike" baseline="30000" dirty="0">
                <a:solidFill>
                  <a:srgbClr val="000000"/>
                </a:solidFill>
                <a:effectLst/>
                <a:latin typeface="system-ui"/>
              </a:rPr>
              <a:t>5 </a:t>
            </a:r>
            <a:r>
              <a:rPr lang="en-US" sz="3600" b="0" i="0" u="none" strike="noStrike" dirty="0">
                <a:solidFill>
                  <a:srgbClr val="000000"/>
                </a:solidFill>
                <a:effectLst/>
                <a:latin typeface="system-ui"/>
              </a:rPr>
              <a:t>Pero con </a:t>
            </a:r>
            <a:r>
              <a:rPr lang="en-US" sz="3600" b="0" i="0" u="none" strike="noStrike" dirty="0" err="1">
                <a:solidFill>
                  <a:srgbClr val="000000"/>
                </a:solidFill>
                <a:effectLst/>
                <a:latin typeface="system-ui"/>
              </a:rPr>
              <a:t>toda</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intención</a:t>
            </a:r>
            <a:r>
              <a:rPr lang="en-US" sz="3600" b="0" i="0" u="none" strike="noStrike" dirty="0">
                <a:solidFill>
                  <a:srgbClr val="000000"/>
                </a:solidFill>
                <a:effectLst/>
                <a:latin typeface="system-ui"/>
              </a:rPr>
              <a:t> se </a:t>
            </a:r>
            <a:r>
              <a:rPr lang="en-US" sz="3600" b="0" i="0" u="none" strike="noStrike" dirty="0" err="1">
                <a:solidFill>
                  <a:srgbClr val="000000"/>
                </a:solidFill>
                <a:effectLst/>
                <a:latin typeface="system-ui"/>
              </a:rPr>
              <a:t>olvidan</a:t>
            </a:r>
            <a:r>
              <a:rPr lang="en-US" sz="3600" b="0" i="0" u="none" strike="noStrike" dirty="0">
                <a:solidFill>
                  <a:srgbClr val="000000"/>
                </a:solidFill>
                <a:effectLst/>
                <a:latin typeface="system-ui"/>
              </a:rPr>
              <a:t> de que, </a:t>
            </a:r>
            <a:r>
              <a:rPr lang="en-US" sz="3600" b="0" i="0" u="none" strike="noStrike" dirty="0" err="1">
                <a:solidFill>
                  <a:srgbClr val="000000"/>
                </a:solidFill>
                <a:effectLst/>
                <a:latin typeface="system-ui"/>
              </a:rPr>
              <a:t>desde</a:t>
            </a:r>
            <a:r>
              <a:rPr lang="en-US" sz="3600" b="0" i="0" u="none" strike="noStrike" dirty="0">
                <a:solidFill>
                  <a:srgbClr val="000000"/>
                </a:solidFill>
                <a:effectLst/>
                <a:latin typeface="system-ui"/>
              </a:rPr>
              <a:t> la </a:t>
            </a:r>
            <a:r>
              <a:rPr lang="en-US" sz="3600" b="0" i="0" u="none" strike="noStrike" dirty="0" err="1">
                <a:solidFill>
                  <a:srgbClr val="000000"/>
                </a:solidFill>
                <a:effectLst/>
                <a:latin typeface="system-ui"/>
              </a:rPr>
              <a:t>antigüedad</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fueron</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creados</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los</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cielos</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por</a:t>
            </a:r>
            <a:r>
              <a:rPr lang="en-US" sz="3600" b="0" i="0" u="none" strike="noStrike" dirty="0">
                <a:solidFill>
                  <a:srgbClr val="000000"/>
                </a:solidFill>
                <a:effectLst/>
                <a:latin typeface="system-ui"/>
              </a:rPr>
              <a:t> la palabra de Dios, lo </a:t>
            </a:r>
            <a:r>
              <a:rPr lang="en-US" sz="3600" b="0" i="0" u="none" strike="noStrike" dirty="0" err="1">
                <a:solidFill>
                  <a:srgbClr val="000000"/>
                </a:solidFill>
                <a:effectLst/>
                <a:latin typeface="system-ui"/>
              </a:rPr>
              <a:t>mismo</a:t>
            </a:r>
            <a:r>
              <a:rPr lang="en-US" sz="3600" b="0" i="0" u="none" strike="noStrike" dirty="0">
                <a:solidFill>
                  <a:srgbClr val="000000"/>
                </a:solidFill>
                <a:effectLst/>
                <a:latin typeface="system-ui"/>
              </a:rPr>
              <a:t> que la tierra, la </a:t>
            </a:r>
            <a:r>
              <a:rPr lang="en-US" sz="3600" b="0" i="0" u="none" strike="noStrike" dirty="0" err="1">
                <a:solidFill>
                  <a:srgbClr val="000000"/>
                </a:solidFill>
                <a:effectLst/>
                <a:latin typeface="system-ui"/>
              </a:rPr>
              <a:t>cual</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proviene</a:t>
            </a:r>
            <a:r>
              <a:rPr lang="en-US" sz="3600" b="0" i="0" u="none" strike="noStrike" dirty="0">
                <a:solidFill>
                  <a:srgbClr val="000000"/>
                </a:solidFill>
                <a:effectLst/>
                <a:latin typeface="system-ui"/>
              </a:rPr>
              <a:t> del </a:t>
            </a:r>
            <a:r>
              <a:rPr lang="en-US" sz="3600" b="0" i="0" u="none" strike="noStrike" dirty="0" err="1">
                <a:solidFill>
                  <a:srgbClr val="000000"/>
                </a:solidFill>
                <a:effectLst/>
                <a:latin typeface="system-ui"/>
              </a:rPr>
              <a:t>agua</a:t>
            </a:r>
            <a:r>
              <a:rPr lang="en-US" sz="3600" b="0" i="0" u="none" strike="noStrike" dirty="0">
                <a:solidFill>
                  <a:srgbClr val="000000"/>
                </a:solidFill>
                <a:effectLst/>
                <a:latin typeface="system-ui"/>
              </a:rPr>
              <a:t> y </a:t>
            </a:r>
            <a:r>
              <a:rPr lang="en-US" sz="3600" b="0" i="0" u="none" strike="noStrike" dirty="0" err="1">
                <a:solidFill>
                  <a:srgbClr val="000000"/>
                </a:solidFill>
                <a:effectLst/>
                <a:latin typeface="system-ui"/>
              </a:rPr>
              <a:t>subsiste</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por</a:t>
            </a:r>
            <a:r>
              <a:rPr lang="en-US" sz="3600" b="0" i="0" u="none" strike="noStrike" dirty="0">
                <a:solidFill>
                  <a:srgbClr val="000000"/>
                </a:solidFill>
                <a:effectLst/>
                <a:latin typeface="system-ui"/>
              </a:rPr>
              <a:t> medio del </a:t>
            </a:r>
            <a:r>
              <a:rPr lang="en-US" sz="3600" b="0" i="0" u="none" strike="noStrike" dirty="0" err="1">
                <a:solidFill>
                  <a:srgbClr val="000000"/>
                </a:solidFill>
                <a:effectLst/>
                <a:latin typeface="system-ui"/>
              </a:rPr>
              <a:t>agua</a:t>
            </a:r>
            <a:r>
              <a:rPr lang="en-US" sz="3600" b="0" i="0" u="none" strike="noStrike" dirty="0">
                <a:solidFill>
                  <a:srgbClr val="000000"/>
                </a:solidFill>
                <a:effectLst/>
                <a:latin typeface="system-ui"/>
              </a:rPr>
              <a:t>. </a:t>
            </a:r>
            <a:r>
              <a:rPr lang="en-US" sz="3600" b="1" i="0" u="none" strike="noStrike" baseline="30000" dirty="0">
                <a:solidFill>
                  <a:srgbClr val="000000"/>
                </a:solidFill>
                <a:effectLst/>
                <a:latin typeface="system-ui"/>
              </a:rPr>
              <a:t>6 </a:t>
            </a:r>
            <a:r>
              <a:rPr lang="en-US" sz="3600" b="0" i="0" u="none" strike="noStrike" dirty="0">
                <a:solidFill>
                  <a:srgbClr val="000000"/>
                </a:solidFill>
                <a:effectLst/>
                <a:latin typeface="system-ui"/>
              </a:rPr>
              <a:t>Por </a:t>
            </a:r>
            <a:r>
              <a:rPr lang="en-US" sz="3600" b="0" i="0" u="none" strike="noStrike" dirty="0" err="1">
                <a:solidFill>
                  <a:srgbClr val="000000"/>
                </a:solidFill>
                <a:effectLst/>
                <a:latin typeface="system-ui"/>
              </a:rPr>
              <a:t>eso</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el</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mundo</a:t>
            </a:r>
            <a:r>
              <a:rPr lang="en-US" sz="3600" b="0" i="0" u="none" strike="noStrike" dirty="0">
                <a:solidFill>
                  <a:srgbClr val="000000"/>
                </a:solidFill>
                <a:effectLst/>
                <a:latin typeface="system-ui"/>
              </a:rPr>
              <a:t> de </a:t>
            </a:r>
            <a:r>
              <a:rPr lang="en-US" sz="3600" b="0" i="0" u="none" strike="noStrike" dirty="0" err="1">
                <a:solidFill>
                  <a:srgbClr val="000000"/>
                </a:solidFill>
                <a:effectLst/>
                <a:latin typeface="system-ui"/>
              </a:rPr>
              <a:t>entonces</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fue</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destruido</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por</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una</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inundación</a:t>
            </a:r>
            <a:r>
              <a:rPr lang="en-US" sz="3600" b="0" i="0" u="none" strike="noStrike" dirty="0">
                <a:solidFill>
                  <a:srgbClr val="000000"/>
                </a:solidFill>
                <a:effectLst/>
                <a:latin typeface="system-ui"/>
              </a:rPr>
              <a:t>. </a:t>
            </a:r>
            <a:r>
              <a:rPr lang="en-US" sz="3600" b="1" i="0" u="none" strike="noStrike" baseline="30000" dirty="0">
                <a:solidFill>
                  <a:srgbClr val="000000"/>
                </a:solidFill>
                <a:effectLst/>
                <a:latin typeface="system-ui"/>
              </a:rPr>
              <a:t>7 </a:t>
            </a:r>
            <a:r>
              <a:rPr lang="en-US" sz="3600" b="0" i="0" u="none" strike="noStrike" dirty="0">
                <a:solidFill>
                  <a:srgbClr val="000000"/>
                </a:solidFill>
                <a:effectLst/>
                <a:latin typeface="system-ui"/>
              </a:rPr>
              <a:t>Pero </a:t>
            </a:r>
            <a:r>
              <a:rPr lang="en-US" sz="3600" b="0" i="0" u="none" strike="noStrike" dirty="0" err="1">
                <a:solidFill>
                  <a:srgbClr val="000000"/>
                </a:solidFill>
                <a:effectLst/>
                <a:latin typeface="system-ui"/>
              </a:rPr>
              <a:t>esa</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misma</a:t>
            </a:r>
            <a:r>
              <a:rPr lang="en-US" sz="3600" b="0" i="0" u="none" strike="noStrike" dirty="0">
                <a:solidFill>
                  <a:srgbClr val="000000"/>
                </a:solidFill>
                <a:effectLst/>
                <a:latin typeface="system-ui"/>
              </a:rPr>
              <a:t> palabra ha </a:t>
            </a:r>
            <a:r>
              <a:rPr lang="en-US" sz="3600" b="0" i="0" u="none" strike="noStrike" dirty="0" err="1">
                <a:solidFill>
                  <a:srgbClr val="000000"/>
                </a:solidFill>
                <a:effectLst/>
                <a:latin typeface="system-ui"/>
              </a:rPr>
              <a:t>reservado</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los</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cielos</a:t>
            </a:r>
            <a:r>
              <a:rPr lang="en-US" sz="3600" b="0" i="0" u="none" strike="noStrike" dirty="0">
                <a:solidFill>
                  <a:srgbClr val="000000"/>
                </a:solidFill>
                <a:effectLst/>
                <a:latin typeface="system-ui"/>
              </a:rPr>
              <a:t> y la tierra que </a:t>
            </a:r>
            <a:r>
              <a:rPr lang="en-US" sz="3600" b="0" i="0" u="none" strike="noStrike" dirty="0" err="1">
                <a:solidFill>
                  <a:srgbClr val="000000"/>
                </a:solidFill>
                <a:effectLst/>
                <a:latin typeface="system-ui"/>
              </a:rPr>
              <a:t>ahora</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existen</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los</a:t>
            </a:r>
            <a:r>
              <a:rPr lang="en-US" sz="3600" b="0" i="0" u="none" strike="noStrike" dirty="0">
                <a:solidFill>
                  <a:srgbClr val="000000"/>
                </a:solidFill>
                <a:effectLst/>
                <a:latin typeface="system-ui"/>
              </a:rPr>
              <a:t> ha </a:t>
            </a:r>
            <a:r>
              <a:rPr lang="en-US" sz="3600" b="0" i="0" u="none" strike="noStrike" dirty="0" err="1">
                <a:solidFill>
                  <a:srgbClr val="000000"/>
                </a:solidFill>
                <a:effectLst/>
                <a:latin typeface="system-ui"/>
              </a:rPr>
              <a:t>guardado</a:t>
            </a:r>
            <a:r>
              <a:rPr lang="en-US" sz="3600" b="0" i="0" u="none" strike="noStrike" dirty="0">
                <a:solidFill>
                  <a:srgbClr val="000000"/>
                </a:solidFill>
                <a:effectLst/>
                <a:latin typeface="system-ui"/>
              </a:rPr>
              <a:t> para </a:t>
            </a:r>
            <a:r>
              <a:rPr lang="en-US" sz="3600" b="0" i="0" u="none" strike="noStrike" dirty="0" err="1">
                <a:solidFill>
                  <a:srgbClr val="000000"/>
                </a:solidFill>
                <a:effectLst/>
                <a:latin typeface="system-ui"/>
              </a:rPr>
              <a:t>el</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fuego</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en</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el</a:t>
            </a:r>
            <a:r>
              <a:rPr lang="en-US" sz="3600" b="0" i="0" u="none" strike="noStrike" dirty="0">
                <a:solidFill>
                  <a:srgbClr val="000000"/>
                </a:solidFill>
                <a:effectLst/>
                <a:latin typeface="system-ui"/>
              </a:rPr>
              <a:t> día del </a:t>
            </a:r>
            <a:r>
              <a:rPr lang="en-US" sz="3600" b="0" i="0" u="none" strike="noStrike" dirty="0" err="1">
                <a:solidFill>
                  <a:srgbClr val="000000"/>
                </a:solidFill>
                <a:effectLst/>
                <a:latin typeface="system-ui"/>
              </a:rPr>
              <a:t>juicio</a:t>
            </a:r>
            <a:r>
              <a:rPr lang="en-US" sz="3600" b="0" i="0" u="none" strike="noStrike" dirty="0">
                <a:solidFill>
                  <a:srgbClr val="000000"/>
                </a:solidFill>
                <a:effectLst/>
                <a:latin typeface="system-ui"/>
              </a:rPr>
              <a:t> y de la </a:t>
            </a:r>
            <a:r>
              <a:rPr lang="en-US" sz="3600" b="0" i="0" u="none" strike="noStrike" dirty="0" err="1">
                <a:solidFill>
                  <a:srgbClr val="000000"/>
                </a:solidFill>
                <a:effectLst/>
                <a:latin typeface="system-ui"/>
              </a:rPr>
              <a:t>destrucción</a:t>
            </a:r>
            <a:r>
              <a:rPr lang="en-US" sz="3600" b="0" i="0" u="none" strike="noStrike" dirty="0">
                <a:solidFill>
                  <a:srgbClr val="000000"/>
                </a:solidFill>
                <a:effectLst/>
                <a:latin typeface="system-ui"/>
              </a:rPr>
              <a:t> de </a:t>
            </a:r>
            <a:r>
              <a:rPr lang="en-US" sz="3600" b="0" i="0" u="none" strike="noStrike" dirty="0" err="1">
                <a:solidFill>
                  <a:srgbClr val="000000"/>
                </a:solidFill>
                <a:effectLst/>
                <a:latin typeface="system-ui"/>
              </a:rPr>
              <a:t>los</a:t>
            </a:r>
            <a:r>
              <a:rPr lang="en-US" sz="3600" b="0" i="0" u="none" strike="noStrike" dirty="0">
                <a:solidFill>
                  <a:srgbClr val="000000"/>
                </a:solidFill>
                <a:effectLst/>
                <a:latin typeface="system-ui"/>
              </a:rPr>
              <a:t> hombres </a:t>
            </a:r>
            <a:r>
              <a:rPr lang="en-US" sz="3600" b="0" i="0" u="none" strike="noStrike" dirty="0" err="1">
                <a:solidFill>
                  <a:srgbClr val="000000"/>
                </a:solidFill>
                <a:effectLst/>
                <a:latin typeface="system-ui"/>
              </a:rPr>
              <a:t>perversos</a:t>
            </a:r>
            <a:r>
              <a:rPr lang="en-US" sz="3600" b="0" i="0" u="none" strike="noStrike" dirty="0">
                <a:solidFill>
                  <a:srgbClr val="000000"/>
                </a:solidFill>
                <a:effectLst/>
                <a:latin typeface="system-ui"/>
              </a:rPr>
              <a:t>. </a:t>
            </a:r>
            <a:endParaRPr lang="es-ES" sz="3600" b="1" dirty="0">
              <a:solidFill>
                <a:schemeClr val="dk1"/>
              </a:solidFill>
              <a:latin typeface="Calibri" panose="020F0502020204030204" pitchFamily="34" charset="0"/>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10300" y="53001"/>
            <a:ext cx="1399035" cy="1170434"/>
          </a:xfrm>
          <a:prstGeom prst="rect">
            <a:avLst/>
          </a:prstGeom>
          <a:noFill/>
          <a:ln>
            <a:noFill/>
          </a:ln>
        </p:spPr>
      </p:pic>
    </p:spTree>
    <p:extLst>
      <p:ext uri="{BB962C8B-B14F-4D97-AF65-F5344CB8AC3E}">
        <p14:creationId xmlns:p14="http://schemas.microsoft.com/office/powerpoint/2010/main" val="3681240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824713" y="1223435"/>
            <a:ext cx="9910953" cy="397027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endParaRPr lang="es-ES" sz="3600" b="1" dirty="0">
              <a:solidFill>
                <a:schemeClr val="dk1"/>
              </a:solidFill>
              <a:latin typeface="Calibri" panose="020F0502020204030204" pitchFamily="34" charset="0"/>
              <a:ea typeface="Lato"/>
              <a:cs typeface="Lato"/>
              <a:sym typeface="Lato"/>
            </a:endParaRPr>
          </a:p>
          <a:p>
            <a:pPr marL="0" marR="0" lvl="0" indent="0" rtl="0">
              <a:spcBef>
                <a:spcPts val="0"/>
              </a:spcBef>
              <a:spcAft>
                <a:spcPts val="0"/>
              </a:spcAft>
              <a:buNone/>
            </a:pPr>
            <a:r>
              <a:rPr lang="en-US" sz="3600" b="1" i="0" u="none" strike="noStrike" baseline="30000" dirty="0">
                <a:solidFill>
                  <a:srgbClr val="000000"/>
                </a:solidFill>
                <a:effectLst/>
                <a:latin typeface="system-ui"/>
              </a:rPr>
              <a:t>8 </a:t>
            </a:r>
            <a:r>
              <a:rPr lang="en-US" sz="3600" b="0" i="0" u="none" strike="noStrike" dirty="0">
                <a:solidFill>
                  <a:srgbClr val="000000"/>
                </a:solidFill>
                <a:effectLst/>
                <a:latin typeface="system-ui"/>
              </a:rPr>
              <a:t>Pero no </a:t>
            </a:r>
            <a:r>
              <a:rPr lang="en-US" sz="3600" b="0" i="0" u="none" strike="noStrike" dirty="0" err="1">
                <a:solidFill>
                  <a:srgbClr val="000000"/>
                </a:solidFill>
                <a:effectLst/>
                <a:latin typeface="system-ui"/>
              </a:rPr>
              <a:t>olviden</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amados</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hermanos</a:t>
            </a:r>
            <a:r>
              <a:rPr lang="en-US" sz="3600" b="0" i="0" u="none" strike="noStrike" dirty="0">
                <a:solidFill>
                  <a:srgbClr val="000000"/>
                </a:solidFill>
                <a:effectLst/>
                <a:latin typeface="system-ui"/>
              </a:rPr>
              <a:t>, que para </a:t>
            </a:r>
            <a:r>
              <a:rPr lang="en-US" sz="3600" b="0" i="0" u="none" strike="noStrike" dirty="0" err="1">
                <a:solidFill>
                  <a:srgbClr val="000000"/>
                </a:solidFill>
                <a:effectLst/>
                <a:latin typeface="system-ui"/>
              </a:rPr>
              <a:t>el</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Señor</a:t>
            </a:r>
            <a:r>
              <a:rPr lang="en-US" sz="3600" b="0" i="0" u="none" strike="noStrike" dirty="0">
                <a:solidFill>
                  <a:srgbClr val="000000"/>
                </a:solidFill>
                <a:effectLst/>
                <a:latin typeface="system-ui"/>
              </a:rPr>
              <a:t> un día es </a:t>
            </a:r>
            <a:r>
              <a:rPr lang="en-US" sz="3600" b="0" i="0" u="none" strike="noStrike" dirty="0" err="1">
                <a:solidFill>
                  <a:srgbClr val="000000"/>
                </a:solidFill>
                <a:effectLst/>
                <a:latin typeface="system-ui"/>
              </a:rPr>
              <a:t>como</a:t>
            </a:r>
            <a:r>
              <a:rPr lang="en-US" sz="3600" b="0" i="0" u="none" strike="noStrike" dirty="0">
                <a:solidFill>
                  <a:srgbClr val="000000"/>
                </a:solidFill>
                <a:effectLst/>
                <a:latin typeface="system-ui"/>
              </a:rPr>
              <a:t> mil </a:t>
            </a:r>
            <a:r>
              <a:rPr lang="en-US" sz="3600" b="0" i="0" u="none" strike="noStrike" dirty="0" err="1">
                <a:solidFill>
                  <a:srgbClr val="000000"/>
                </a:solidFill>
                <a:effectLst/>
                <a:latin typeface="system-ui"/>
              </a:rPr>
              <a:t>años</a:t>
            </a:r>
            <a:r>
              <a:rPr lang="en-US" sz="3600" b="0" i="0" u="none" strike="noStrike" dirty="0">
                <a:solidFill>
                  <a:srgbClr val="000000"/>
                </a:solidFill>
                <a:effectLst/>
                <a:latin typeface="system-ui"/>
              </a:rPr>
              <a:t>, y mil </a:t>
            </a:r>
            <a:r>
              <a:rPr lang="en-US" sz="3600" b="0" i="0" u="none" strike="noStrike" dirty="0" err="1">
                <a:solidFill>
                  <a:srgbClr val="000000"/>
                </a:solidFill>
                <a:effectLst/>
                <a:latin typeface="system-ui"/>
              </a:rPr>
              <a:t>años</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como</a:t>
            </a:r>
            <a:r>
              <a:rPr lang="en-US" sz="3600" b="0" i="0" u="none" strike="noStrike" dirty="0">
                <a:solidFill>
                  <a:srgbClr val="000000"/>
                </a:solidFill>
                <a:effectLst/>
                <a:latin typeface="system-ui"/>
              </a:rPr>
              <a:t> un día. </a:t>
            </a:r>
            <a:r>
              <a:rPr lang="en-US" sz="3600" b="1" i="0" u="none" strike="noStrike" baseline="30000" dirty="0">
                <a:solidFill>
                  <a:srgbClr val="000000"/>
                </a:solidFill>
                <a:effectLst/>
                <a:latin typeface="system-ui"/>
              </a:rPr>
              <a:t>9 </a:t>
            </a:r>
            <a:r>
              <a:rPr lang="en-US" sz="3600" b="0" i="0" u="none" strike="noStrike" dirty="0">
                <a:solidFill>
                  <a:srgbClr val="000000"/>
                </a:solidFill>
                <a:effectLst/>
                <a:latin typeface="system-ui"/>
              </a:rPr>
              <a:t>El </a:t>
            </a:r>
            <a:r>
              <a:rPr lang="en-US" sz="3600" b="0" i="0" u="none" strike="noStrike" dirty="0" err="1">
                <a:solidFill>
                  <a:srgbClr val="000000"/>
                </a:solidFill>
                <a:effectLst/>
                <a:latin typeface="system-ui"/>
              </a:rPr>
              <a:t>Señor</a:t>
            </a:r>
            <a:r>
              <a:rPr lang="en-US" sz="3600" b="0" i="0" u="none" strike="noStrike" dirty="0">
                <a:solidFill>
                  <a:srgbClr val="000000"/>
                </a:solidFill>
                <a:effectLst/>
                <a:latin typeface="system-ui"/>
              </a:rPr>
              <a:t> no se </a:t>
            </a:r>
            <a:r>
              <a:rPr lang="en-US" sz="3600" b="0" i="0" u="none" strike="noStrike" dirty="0" err="1">
                <a:solidFill>
                  <a:srgbClr val="000000"/>
                </a:solidFill>
                <a:effectLst/>
                <a:latin typeface="system-ui"/>
              </a:rPr>
              <a:t>tarda</a:t>
            </a:r>
            <a:r>
              <a:rPr lang="en-US" sz="3600" b="0" i="0" u="none" strike="noStrike" dirty="0">
                <a:solidFill>
                  <a:srgbClr val="000000"/>
                </a:solidFill>
                <a:effectLst/>
                <a:latin typeface="system-ui"/>
              </a:rPr>
              <a:t> para </a:t>
            </a:r>
            <a:r>
              <a:rPr lang="en-US" sz="3600" b="0" i="0" u="none" strike="noStrike" dirty="0" err="1">
                <a:solidFill>
                  <a:srgbClr val="000000"/>
                </a:solidFill>
                <a:effectLst/>
                <a:latin typeface="system-ui"/>
              </a:rPr>
              <a:t>cumplir</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su</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promesa</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como</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algunos</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piensan</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sino</a:t>
            </a:r>
            <a:r>
              <a:rPr lang="en-US" sz="3600" b="0" i="0" u="none" strike="noStrike" dirty="0">
                <a:solidFill>
                  <a:srgbClr val="000000"/>
                </a:solidFill>
                <a:effectLst/>
                <a:latin typeface="system-ui"/>
              </a:rPr>
              <a:t> que </a:t>
            </a:r>
            <a:r>
              <a:rPr lang="en-US" sz="3600" b="0" i="0" u="none" strike="noStrike" dirty="0" err="1">
                <a:solidFill>
                  <a:srgbClr val="000000"/>
                </a:solidFill>
                <a:effectLst/>
                <a:latin typeface="system-ui"/>
              </a:rPr>
              <a:t>nos</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tiene</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paciencia</a:t>
            </a:r>
            <a:r>
              <a:rPr lang="en-US" sz="3600" b="0" i="0" u="none" strike="noStrike" dirty="0">
                <a:solidFill>
                  <a:srgbClr val="000000"/>
                </a:solidFill>
                <a:effectLst/>
                <a:latin typeface="system-ui"/>
              </a:rPr>
              <a:t> y no </a:t>
            </a:r>
            <a:r>
              <a:rPr lang="en-US" sz="3600" b="0" i="0" u="none" strike="noStrike" dirty="0" err="1">
                <a:solidFill>
                  <a:srgbClr val="000000"/>
                </a:solidFill>
                <a:effectLst/>
                <a:latin typeface="system-ui"/>
              </a:rPr>
              <a:t>quiere</a:t>
            </a:r>
            <a:r>
              <a:rPr lang="en-US" sz="3600" b="0" i="0" u="none" strike="noStrike" dirty="0">
                <a:solidFill>
                  <a:srgbClr val="000000"/>
                </a:solidFill>
                <a:effectLst/>
                <a:latin typeface="system-ui"/>
              </a:rPr>
              <a:t> que </a:t>
            </a:r>
            <a:r>
              <a:rPr lang="en-US" sz="3600" b="0" i="0" u="none" strike="noStrike" dirty="0" err="1">
                <a:solidFill>
                  <a:srgbClr val="000000"/>
                </a:solidFill>
                <a:effectLst/>
                <a:latin typeface="system-ui"/>
              </a:rPr>
              <a:t>ninguno</a:t>
            </a:r>
            <a:r>
              <a:rPr lang="en-US" sz="3600" b="0" i="0" u="none" strike="noStrike" dirty="0">
                <a:solidFill>
                  <a:srgbClr val="000000"/>
                </a:solidFill>
                <a:effectLst/>
                <a:latin typeface="system-ui"/>
              </a:rPr>
              <a:t> se </a:t>
            </a:r>
            <a:r>
              <a:rPr lang="en-US" sz="3600" b="0" i="0" u="none" strike="noStrike" dirty="0" err="1">
                <a:solidFill>
                  <a:srgbClr val="000000"/>
                </a:solidFill>
                <a:effectLst/>
                <a:latin typeface="system-ui"/>
              </a:rPr>
              <a:t>pierda</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sino</a:t>
            </a:r>
            <a:r>
              <a:rPr lang="en-US" sz="3600" b="0" i="0" u="none" strike="noStrike" dirty="0">
                <a:solidFill>
                  <a:srgbClr val="000000"/>
                </a:solidFill>
                <a:effectLst/>
                <a:latin typeface="system-ui"/>
              </a:rPr>
              <a:t> que </a:t>
            </a:r>
            <a:r>
              <a:rPr lang="en-US" sz="3600" b="0" i="0" u="none" strike="noStrike" dirty="0" err="1">
                <a:solidFill>
                  <a:srgbClr val="000000"/>
                </a:solidFill>
                <a:effectLst/>
                <a:latin typeface="system-ui"/>
              </a:rPr>
              <a:t>todos</a:t>
            </a:r>
            <a:r>
              <a:rPr lang="en-US" sz="3600" b="0" i="0" u="none" strike="noStrike" dirty="0">
                <a:solidFill>
                  <a:srgbClr val="000000"/>
                </a:solidFill>
                <a:effectLst/>
                <a:latin typeface="system-ui"/>
              </a:rPr>
              <a:t> se </a:t>
            </a:r>
            <a:r>
              <a:rPr lang="en-US" sz="3600" b="0" i="0" u="none" strike="noStrike" dirty="0" err="1">
                <a:solidFill>
                  <a:srgbClr val="000000"/>
                </a:solidFill>
                <a:effectLst/>
                <a:latin typeface="system-ui"/>
              </a:rPr>
              <a:t>vuelvan</a:t>
            </a:r>
            <a:r>
              <a:rPr lang="en-US" sz="3600" b="0" i="0" u="none" strike="noStrike" dirty="0">
                <a:solidFill>
                  <a:srgbClr val="000000"/>
                </a:solidFill>
                <a:effectLst/>
                <a:latin typeface="system-ui"/>
              </a:rPr>
              <a:t> a </a:t>
            </a:r>
            <a:r>
              <a:rPr lang="en-US" sz="3600" b="0" i="0" u="none" strike="noStrike" dirty="0" err="1">
                <a:solidFill>
                  <a:srgbClr val="000000"/>
                </a:solidFill>
                <a:effectLst/>
                <a:latin typeface="system-ui"/>
              </a:rPr>
              <a:t>él</a:t>
            </a:r>
            <a:r>
              <a:rPr lang="en-US" sz="3600" b="0" i="0" u="none" strike="noStrike" dirty="0">
                <a:solidFill>
                  <a:srgbClr val="000000"/>
                </a:solidFill>
                <a:effectLst/>
                <a:latin typeface="system-ui"/>
              </a:rPr>
              <a:t>. </a:t>
            </a:r>
            <a:endParaRPr lang="es-ES" sz="3600" b="1" dirty="0">
              <a:solidFill>
                <a:schemeClr val="dk1"/>
              </a:solidFill>
              <a:latin typeface="Calibri" panose="020F0502020204030204" pitchFamily="34" charset="0"/>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10300" y="53001"/>
            <a:ext cx="1399035" cy="1170434"/>
          </a:xfrm>
          <a:prstGeom prst="rect">
            <a:avLst/>
          </a:prstGeom>
          <a:noFill/>
          <a:ln>
            <a:noFill/>
          </a:ln>
        </p:spPr>
      </p:pic>
    </p:spTree>
    <p:extLst>
      <p:ext uri="{BB962C8B-B14F-4D97-AF65-F5344CB8AC3E}">
        <p14:creationId xmlns:p14="http://schemas.microsoft.com/office/powerpoint/2010/main" val="716286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998382" y="638218"/>
            <a:ext cx="9910953" cy="563227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endParaRPr lang="es-ES" sz="3600" b="1" dirty="0">
              <a:solidFill>
                <a:schemeClr val="dk1"/>
              </a:solidFill>
              <a:latin typeface="Calibri" panose="020F0502020204030204" pitchFamily="34" charset="0"/>
              <a:ea typeface="Lato"/>
              <a:cs typeface="Lato"/>
              <a:sym typeface="Lato"/>
            </a:endParaRPr>
          </a:p>
          <a:p>
            <a:pPr marL="0" marR="0" lvl="0" indent="0" rtl="0">
              <a:spcBef>
                <a:spcPts val="0"/>
              </a:spcBef>
              <a:spcAft>
                <a:spcPts val="0"/>
              </a:spcAft>
              <a:buNone/>
            </a:pPr>
            <a:r>
              <a:rPr lang="en-US" sz="3600" b="1" i="0" u="none" strike="noStrike" baseline="30000" dirty="0">
                <a:solidFill>
                  <a:srgbClr val="000000"/>
                </a:solidFill>
                <a:effectLst/>
                <a:latin typeface="system-ui"/>
              </a:rPr>
              <a:t>10 </a:t>
            </a:r>
            <a:r>
              <a:rPr lang="en-US" sz="3600" b="0" i="0" u="none" strike="noStrike" dirty="0">
                <a:solidFill>
                  <a:srgbClr val="000000"/>
                </a:solidFill>
                <a:effectLst/>
                <a:latin typeface="system-ui"/>
              </a:rPr>
              <a:t>Pero </a:t>
            </a:r>
            <a:r>
              <a:rPr lang="en-US" sz="3600" b="0" i="0" u="none" strike="noStrike" dirty="0" err="1">
                <a:solidFill>
                  <a:srgbClr val="000000"/>
                </a:solidFill>
                <a:effectLst/>
                <a:latin typeface="system-ui"/>
              </a:rPr>
              <a:t>el</a:t>
            </a:r>
            <a:r>
              <a:rPr lang="en-US" sz="3600" b="0" i="0" u="none" strike="noStrike" dirty="0">
                <a:solidFill>
                  <a:srgbClr val="000000"/>
                </a:solidFill>
                <a:effectLst/>
                <a:latin typeface="system-ui"/>
              </a:rPr>
              <a:t> día del </a:t>
            </a:r>
            <a:r>
              <a:rPr lang="en-US" sz="3600" b="0" i="0" u="none" strike="noStrike" dirty="0" err="1">
                <a:solidFill>
                  <a:srgbClr val="000000"/>
                </a:solidFill>
                <a:effectLst/>
                <a:latin typeface="system-ui"/>
              </a:rPr>
              <a:t>Señor</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llegará</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como</a:t>
            </a:r>
            <a:r>
              <a:rPr lang="en-US" sz="3600" b="0" i="0" u="none" strike="noStrike" dirty="0">
                <a:solidFill>
                  <a:srgbClr val="000000"/>
                </a:solidFill>
                <a:effectLst/>
                <a:latin typeface="system-ui"/>
              </a:rPr>
              <a:t> un </a:t>
            </a:r>
            <a:r>
              <a:rPr lang="en-US" sz="3600" b="0" i="0" u="none" strike="noStrike" dirty="0" err="1">
                <a:solidFill>
                  <a:srgbClr val="000000"/>
                </a:solidFill>
                <a:effectLst/>
                <a:latin typeface="system-ui"/>
              </a:rPr>
              <a:t>ladrón</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en</a:t>
            </a:r>
            <a:r>
              <a:rPr lang="en-US" sz="3600" b="0" i="0" u="none" strike="noStrike" dirty="0">
                <a:solidFill>
                  <a:srgbClr val="000000"/>
                </a:solidFill>
                <a:effectLst/>
                <a:latin typeface="system-ui"/>
              </a:rPr>
              <a:t> la </a:t>
            </a:r>
            <a:r>
              <a:rPr lang="en-US" sz="3600" b="0" i="0" u="none" strike="noStrike" dirty="0" err="1">
                <a:solidFill>
                  <a:srgbClr val="000000"/>
                </a:solidFill>
                <a:effectLst/>
                <a:latin typeface="system-ui"/>
              </a:rPr>
              <a:t>noche</a:t>
            </a:r>
            <a:r>
              <a:rPr lang="en-US" sz="3600" b="0" i="0" u="none" strike="noStrike" dirty="0">
                <a:solidFill>
                  <a:srgbClr val="000000"/>
                </a:solidFill>
                <a:effectLst/>
                <a:latin typeface="system-ui"/>
              </a:rPr>
              <a:t>…</a:t>
            </a:r>
          </a:p>
          <a:p>
            <a:pPr marL="0" marR="0" lvl="0" indent="0" rtl="0">
              <a:spcBef>
                <a:spcPts val="0"/>
              </a:spcBef>
              <a:spcAft>
                <a:spcPts val="0"/>
              </a:spcAft>
              <a:buNone/>
            </a:pPr>
            <a:endParaRPr lang="en-US" sz="1200" b="0" i="0" u="none" strike="noStrike" dirty="0">
              <a:solidFill>
                <a:srgbClr val="000000"/>
              </a:solidFill>
              <a:effectLst/>
              <a:latin typeface="system-ui"/>
            </a:endParaRPr>
          </a:p>
          <a:p>
            <a:pPr marL="0" marR="0" lvl="0" indent="0" rtl="0">
              <a:spcBef>
                <a:spcPts val="0"/>
              </a:spcBef>
              <a:spcAft>
                <a:spcPts val="0"/>
              </a:spcAft>
              <a:buNone/>
            </a:pPr>
            <a:r>
              <a:rPr lang="en-US" sz="3600" b="1" i="0" u="none" strike="noStrike" baseline="30000" dirty="0">
                <a:solidFill>
                  <a:srgbClr val="000000"/>
                </a:solidFill>
                <a:effectLst/>
                <a:latin typeface="system-ui"/>
              </a:rPr>
              <a:t>11 </a:t>
            </a:r>
            <a:r>
              <a:rPr lang="en-US" sz="3600" b="0" i="0" u="none" strike="noStrike" dirty="0" err="1">
                <a:solidFill>
                  <a:srgbClr val="000000"/>
                </a:solidFill>
                <a:effectLst/>
                <a:latin typeface="system-ui"/>
              </a:rPr>
              <a:t>Puesto</a:t>
            </a:r>
            <a:r>
              <a:rPr lang="en-US" sz="3600" b="0" i="0" u="none" strike="noStrike" dirty="0">
                <a:solidFill>
                  <a:srgbClr val="000000"/>
                </a:solidFill>
                <a:effectLst/>
                <a:latin typeface="system-ui"/>
              </a:rPr>
              <a:t> que </a:t>
            </a:r>
            <a:r>
              <a:rPr lang="en-US" sz="3600" b="0" i="0" u="none" strike="noStrike" dirty="0" err="1">
                <a:solidFill>
                  <a:srgbClr val="000000"/>
                </a:solidFill>
                <a:effectLst/>
                <a:latin typeface="system-ui"/>
              </a:rPr>
              <a:t>todo</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será</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deshecho</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ustedes</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deben</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vivir</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una</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vida</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santa</a:t>
            </a:r>
            <a:r>
              <a:rPr lang="en-US" sz="3600" b="0" i="0" u="none" strike="noStrike" dirty="0">
                <a:solidFill>
                  <a:srgbClr val="000000"/>
                </a:solidFill>
                <a:effectLst/>
                <a:latin typeface="system-ui"/>
              </a:rPr>
              <a:t> y </a:t>
            </a:r>
            <a:r>
              <a:rPr lang="en-US" sz="3600" b="0" i="0" u="none" strike="noStrike" dirty="0" err="1">
                <a:solidFill>
                  <a:srgbClr val="000000"/>
                </a:solidFill>
                <a:effectLst/>
                <a:latin typeface="system-ui"/>
              </a:rPr>
              <a:t>dedicada</a:t>
            </a:r>
            <a:r>
              <a:rPr lang="en-US" sz="3600" b="0" i="0" u="none" strike="noStrike" dirty="0">
                <a:solidFill>
                  <a:srgbClr val="000000"/>
                </a:solidFill>
                <a:effectLst/>
                <a:latin typeface="system-ui"/>
              </a:rPr>
              <a:t> a Dios…</a:t>
            </a:r>
          </a:p>
          <a:p>
            <a:pPr marL="0" marR="0" lvl="0" indent="0" rtl="0">
              <a:spcBef>
                <a:spcPts val="0"/>
              </a:spcBef>
              <a:spcAft>
                <a:spcPts val="0"/>
              </a:spcAft>
              <a:buNone/>
            </a:pPr>
            <a:endParaRPr lang="en-US" sz="1200" b="0" i="0" u="none" strike="noStrike" dirty="0">
              <a:solidFill>
                <a:srgbClr val="000000"/>
              </a:solidFill>
              <a:effectLst/>
              <a:latin typeface="system-ui"/>
            </a:endParaRPr>
          </a:p>
          <a:p>
            <a:pPr marL="0" marR="0" lvl="0" indent="0" rtl="0">
              <a:spcBef>
                <a:spcPts val="0"/>
              </a:spcBef>
              <a:spcAft>
                <a:spcPts val="0"/>
              </a:spcAft>
              <a:buNone/>
            </a:pPr>
            <a:r>
              <a:rPr lang="en-US" sz="3600" b="1" i="0" u="none" strike="noStrike" baseline="30000" dirty="0">
                <a:solidFill>
                  <a:srgbClr val="000000"/>
                </a:solidFill>
                <a:effectLst/>
                <a:latin typeface="system-ui"/>
              </a:rPr>
              <a:t>12 </a:t>
            </a:r>
            <a:r>
              <a:rPr lang="en-US" sz="3600" b="0" i="0" u="none" strike="noStrike" dirty="0">
                <a:solidFill>
                  <a:srgbClr val="000000"/>
                </a:solidFill>
                <a:effectLst/>
                <a:latin typeface="system-ui"/>
              </a:rPr>
              <a:t>y </a:t>
            </a:r>
            <a:r>
              <a:rPr lang="en-US" sz="3600" b="0" i="0" u="none" strike="noStrike" dirty="0" err="1">
                <a:solidFill>
                  <a:srgbClr val="000000"/>
                </a:solidFill>
                <a:effectLst/>
                <a:latin typeface="system-ui"/>
              </a:rPr>
              <a:t>esperar</a:t>
            </a:r>
            <a:r>
              <a:rPr lang="en-US" sz="3600" b="0" i="0" u="none" strike="noStrike" dirty="0">
                <a:solidFill>
                  <a:srgbClr val="000000"/>
                </a:solidFill>
                <a:effectLst/>
                <a:latin typeface="system-ui"/>
              </a:rPr>
              <a:t> con </a:t>
            </a:r>
            <a:r>
              <a:rPr lang="en-US" sz="3600" b="0" i="0" u="none" strike="noStrike" dirty="0" err="1">
                <a:solidFill>
                  <a:srgbClr val="000000"/>
                </a:solidFill>
                <a:effectLst/>
                <a:latin typeface="system-ui"/>
              </a:rPr>
              <a:t>ansias</a:t>
            </a:r>
            <a:r>
              <a:rPr lang="en-US" sz="3600" b="0" i="0" u="none" strike="noStrike" dirty="0">
                <a:solidFill>
                  <a:srgbClr val="000000"/>
                </a:solidFill>
                <a:effectLst/>
                <a:latin typeface="system-ui"/>
              </a:rPr>
              <a:t> la </a:t>
            </a:r>
            <a:r>
              <a:rPr lang="en-US" sz="3600" b="0" i="0" u="none" strike="noStrike" dirty="0" err="1">
                <a:solidFill>
                  <a:srgbClr val="000000"/>
                </a:solidFill>
                <a:effectLst/>
                <a:latin typeface="system-ui"/>
              </a:rPr>
              <a:t>venida</a:t>
            </a:r>
            <a:r>
              <a:rPr lang="en-US" sz="3600" b="0" i="0" u="none" strike="noStrike" dirty="0">
                <a:solidFill>
                  <a:srgbClr val="000000"/>
                </a:solidFill>
                <a:effectLst/>
                <a:latin typeface="system-ui"/>
              </a:rPr>
              <a:t> del día de Dios…</a:t>
            </a:r>
          </a:p>
          <a:p>
            <a:pPr marL="0" marR="0" lvl="0" indent="0" rtl="0">
              <a:spcBef>
                <a:spcPts val="0"/>
              </a:spcBef>
              <a:spcAft>
                <a:spcPts val="0"/>
              </a:spcAft>
              <a:buNone/>
            </a:pPr>
            <a:endParaRPr lang="en-US" sz="1200" b="0" i="0" u="none" strike="noStrike" dirty="0">
              <a:solidFill>
                <a:srgbClr val="000000"/>
              </a:solidFill>
              <a:effectLst/>
              <a:latin typeface="system-ui"/>
            </a:endParaRPr>
          </a:p>
          <a:p>
            <a:pPr marL="0" marR="0" lvl="0" indent="0" rtl="0">
              <a:spcBef>
                <a:spcPts val="0"/>
              </a:spcBef>
              <a:spcAft>
                <a:spcPts val="0"/>
              </a:spcAft>
              <a:buNone/>
            </a:pPr>
            <a:r>
              <a:rPr lang="en-US" sz="3600" b="1" i="0" u="none" strike="noStrike" baseline="30000" dirty="0">
                <a:solidFill>
                  <a:srgbClr val="000000"/>
                </a:solidFill>
                <a:effectLst/>
                <a:latin typeface="system-ui"/>
              </a:rPr>
              <a:t>13 </a:t>
            </a:r>
            <a:r>
              <a:rPr lang="en-US" sz="3600" b="0" i="0" u="none" strike="noStrike" dirty="0">
                <a:solidFill>
                  <a:srgbClr val="000000"/>
                </a:solidFill>
                <a:effectLst/>
                <a:latin typeface="system-ui"/>
              </a:rPr>
              <a:t>Pero, </a:t>
            </a:r>
            <a:r>
              <a:rPr lang="en-US" sz="3600" b="0" i="0" u="none" strike="noStrike" dirty="0" err="1">
                <a:solidFill>
                  <a:srgbClr val="000000"/>
                </a:solidFill>
                <a:effectLst/>
                <a:latin typeface="system-ui"/>
              </a:rPr>
              <a:t>según</a:t>
            </a:r>
            <a:r>
              <a:rPr lang="en-US" sz="3600" b="0" i="0" u="none" strike="noStrike" dirty="0">
                <a:solidFill>
                  <a:srgbClr val="000000"/>
                </a:solidFill>
                <a:effectLst/>
                <a:latin typeface="system-ui"/>
              </a:rPr>
              <a:t> sus </a:t>
            </a:r>
            <a:r>
              <a:rPr lang="en-US" sz="3600" b="0" i="0" u="none" strike="noStrike" dirty="0" err="1">
                <a:solidFill>
                  <a:srgbClr val="000000"/>
                </a:solidFill>
                <a:effectLst/>
                <a:latin typeface="system-ui"/>
              </a:rPr>
              <a:t>promesas</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nosotros</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esperamos</a:t>
            </a:r>
            <a:r>
              <a:rPr lang="en-US" sz="3600" b="0" i="0" u="none" strike="noStrike" dirty="0">
                <a:solidFill>
                  <a:srgbClr val="000000"/>
                </a:solidFill>
                <a:effectLst/>
                <a:latin typeface="system-ui"/>
              </a:rPr>
              <a:t> un </a:t>
            </a:r>
            <a:r>
              <a:rPr lang="en-US" sz="3600" b="0" i="0" u="none" strike="noStrike" dirty="0" err="1">
                <a:solidFill>
                  <a:srgbClr val="000000"/>
                </a:solidFill>
                <a:effectLst/>
                <a:latin typeface="system-ui"/>
              </a:rPr>
              <a:t>cielo</a:t>
            </a:r>
            <a:r>
              <a:rPr lang="en-US" sz="3600" b="0" i="0" u="none" strike="noStrike" dirty="0">
                <a:solidFill>
                  <a:srgbClr val="000000"/>
                </a:solidFill>
                <a:effectLst/>
                <a:latin typeface="system-ui"/>
              </a:rPr>
              <a:t> nuevo y </a:t>
            </a:r>
            <a:r>
              <a:rPr lang="en-US" sz="3600" b="0" i="0" u="none" strike="noStrike" dirty="0" err="1">
                <a:solidFill>
                  <a:srgbClr val="000000"/>
                </a:solidFill>
                <a:effectLst/>
                <a:latin typeface="system-ui"/>
              </a:rPr>
              <a:t>una</a:t>
            </a:r>
            <a:r>
              <a:rPr lang="en-US" sz="3600" b="0" i="0" u="none" strike="noStrike" dirty="0">
                <a:solidFill>
                  <a:srgbClr val="000000"/>
                </a:solidFill>
                <a:effectLst/>
                <a:latin typeface="system-ui"/>
              </a:rPr>
              <a:t> tierra </a:t>
            </a:r>
            <a:r>
              <a:rPr lang="en-US" sz="3600" b="0" i="0" u="none" strike="noStrike" dirty="0" err="1">
                <a:solidFill>
                  <a:srgbClr val="000000"/>
                </a:solidFill>
                <a:effectLst/>
                <a:latin typeface="system-ui"/>
              </a:rPr>
              <a:t>nueva</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donde</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reinará</a:t>
            </a:r>
            <a:r>
              <a:rPr lang="en-US" sz="3600" b="0" i="0" u="none" strike="noStrike" dirty="0">
                <a:solidFill>
                  <a:srgbClr val="000000"/>
                </a:solidFill>
                <a:effectLst/>
                <a:latin typeface="system-ui"/>
              </a:rPr>
              <a:t> la </a:t>
            </a:r>
            <a:r>
              <a:rPr lang="en-US" sz="3600" b="0" i="0" u="none" strike="noStrike" dirty="0" err="1">
                <a:solidFill>
                  <a:srgbClr val="000000"/>
                </a:solidFill>
                <a:effectLst/>
                <a:latin typeface="system-ui"/>
              </a:rPr>
              <a:t>justicia</a:t>
            </a:r>
            <a:r>
              <a:rPr lang="en-US" sz="3600" b="0" i="0" u="none" strike="noStrike" dirty="0">
                <a:solidFill>
                  <a:srgbClr val="000000"/>
                </a:solidFill>
                <a:effectLst/>
                <a:latin typeface="system-ui"/>
              </a:rPr>
              <a:t>.</a:t>
            </a:r>
            <a:endParaRPr lang="es-ES" sz="3600" b="1" dirty="0">
              <a:solidFill>
                <a:schemeClr val="dk1"/>
              </a:solidFill>
              <a:latin typeface="Calibri" panose="020F0502020204030204" pitchFamily="34" charset="0"/>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10300" y="53001"/>
            <a:ext cx="1399035" cy="1170434"/>
          </a:xfrm>
          <a:prstGeom prst="rect">
            <a:avLst/>
          </a:prstGeom>
          <a:noFill/>
          <a:ln>
            <a:noFill/>
          </a:ln>
        </p:spPr>
      </p:pic>
    </p:spTree>
    <p:extLst>
      <p:ext uri="{BB962C8B-B14F-4D97-AF65-F5344CB8AC3E}">
        <p14:creationId xmlns:p14="http://schemas.microsoft.com/office/powerpoint/2010/main" val="54801074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2475</TotalTime>
  <Words>3537</Words>
  <Application>Microsoft Macintosh PowerPoint</Application>
  <PresentationFormat>Widescreen</PresentationFormat>
  <Paragraphs>255</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Lato</vt:lpstr>
      <vt:lpstr>Courier New</vt:lpstr>
      <vt:lpstr>system-ui</vt:lpstr>
      <vt:lpstr>Symbol</vt: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Elise Gross</cp:lastModifiedBy>
  <cp:revision>87</cp:revision>
  <dcterms:created xsi:type="dcterms:W3CDTF">2023-11-29T19:33:05Z</dcterms:created>
  <dcterms:modified xsi:type="dcterms:W3CDTF">2024-01-19T00:47:57Z</dcterms:modified>
</cp:coreProperties>
</file>