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90" r:id="rId2"/>
    <p:sldId id="259" r:id="rId3"/>
    <p:sldId id="257" r:id="rId4"/>
    <p:sldId id="260" r:id="rId5"/>
    <p:sldId id="263" r:id="rId6"/>
    <p:sldId id="342" r:id="rId7"/>
    <p:sldId id="350" r:id="rId8"/>
    <p:sldId id="351" r:id="rId9"/>
    <p:sldId id="291" r:id="rId10"/>
    <p:sldId id="296" r:id="rId11"/>
    <p:sldId id="297" r:id="rId12"/>
    <p:sldId id="310" r:id="rId13"/>
    <p:sldId id="298" r:id="rId14"/>
    <p:sldId id="299" r:id="rId15"/>
    <p:sldId id="300" r:id="rId16"/>
    <p:sldId id="275" r:id="rId17"/>
    <p:sldId id="311" r:id="rId18"/>
    <p:sldId id="301" r:id="rId19"/>
    <p:sldId id="302" r:id="rId20"/>
    <p:sldId id="303" r:id="rId21"/>
    <p:sldId id="292" r:id="rId22"/>
    <p:sldId id="328" r:id="rId23"/>
    <p:sldId id="352" r:id="rId24"/>
    <p:sldId id="353" r:id="rId25"/>
    <p:sldId id="354" r:id="rId26"/>
    <p:sldId id="349" r:id="rId27"/>
    <p:sldId id="356" r:id="rId28"/>
    <p:sldId id="355" r:id="rId29"/>
    <p:sldId id="289" r:id="rId30"/>
  </p:sldIdLst>
  <p:sldSz cx="12192000" cy="6858000"/>
  <p:notesSz cx="6858000" cy="9144000"/>
  <p:embeddedFontLst>
    <p:embeddedFont>
      <p:font typeface="Lato" panose="020F050202020403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45139"/>
  </p:normalViewPr>
  <p:slideViewPr>
    <p:cSldViewPr snapToGrid="0">
      <p:cViewPr varScale="1">
        <p:scale>
          <a:sx n="46" d="100"/>
          <a:sy n="46" d="100"/>
        </p:scale>
        <p:origin x="1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como Dios llamó a Abram para formar de él una gran nación. De su familia vendría quien haría benditas a todas las naciones del mundo.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también leeremos sobre un pecado oscuro que podría haber llevado al abuso sexual de Saraí. Sabemos que el abuso y la esclavitud sexuales son maldades en nuestro mundo y quizás también hayan tocado tu vida. Te invito a comunicarte conmigo, con el Ministerio de mujeres o con cualquier profesor de AC si deseas hablar más sobre este tema.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Al final, hoy día veremos la fe de Abram y Saraí, y entenderemos que, como nosotros, no merecieron recibir la gracia de Dios, pero si lo tenían. No por sus obras, pero por la obra de nuestro Salvador.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Taré y sus hijos: Abram, </a:t>
            </a:r>
            <a:r>
              <a:rPr lang="es-ES" sz="1800" dirty="0" err="1">
                <a:solidFill>
                  <a:srgbClr val="000000"/>
                </a:solidFill>
                <a:effectLst/>
                <a:latin typeface="Calibri" panose="020F0502020204030204" pitchFamily="34" charset="0"/>
                <a:ea typeface="Times New Roman" panose="02020603050405020304" pitchFamily="18" charset="0"/>
              </a:rPr>
              <a:t>Nacor</a:t>
            </a:r>
            <a:r>
              <a:rPr lang="es-ES" sz="1800" dirty="0">
                <a:solidFill>
                  <a:srgbClr val="000000"/>
                </a:solidFill>
                <a:effectLst/>
                <a:latin typeface="Calibri" panose="020F0502020204030204" pitchFamily="34" charset="0"/>
                <a:ea typeface="Times New Roman" panose="02020603050405020304" pitchFamily="18" charset="0"/>
              </a:rPr>
              <a:t>, Harán (11:27)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Lot, hijo de Harán y sobrino de Abram (11:27)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Saraí, la esposa de Abram (11:29)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Milca la mujer de </a:t>
            </a:r>
            <a:r>
              <a:rPr lang="es-ES" sz="1800" dirty="0" err="1">
                <a:solidFill>
                  <a:srgbClr val="000000"/>
                </a:solidFill>
                <a:effectLst/>
                <a:latin typeface="Calibri" panose="020F0502020204030204" pitchFamily="34" charset="0"/>
                <a:ea typeface="Times New Roman" panose="02020603050405020304" pitchFamily="18" charset="0"/>
              </a:rPr>
              <a:t>Nacor</a:t>
            </a:r>
            <a:r>
              <a:rPr lang="es-ES" sz="1800" dirty="0">
                <a:solidFill>
                  <a:srgbClr val="000000"/>
                </a:solidFill>
                <a:effectLst/>
                <a:latin typeface="Calibri" panose="020F0502020204030204" pitchFamily="34" charset="0"/>
                <a:ea typeface="Times New Roman" panose="02020603050405020304" pitchFamily="18" charset="0"/>
              </a:rPr>
              <a:t> (11:29)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Señor (12:1; 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cananeos (12:6)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egipcios, los príncipes del faraón, el faraón, los siervos dado a Abram (12:14-15)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bienes que habían acumulado (12:4)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que Dios dio a Abram (12:7)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al Señor (12:7-8)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tienda de Abram (12:8)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Ovejas, vacas, asnos, siervos, criadas, asnas y camellos dado a Abram (12:16)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Salieron primero de </a:t>
            </a:r>
            <a:r>
              <a:rPr lang="es-ES" sz="1800" dirty="0" err="1">
                <a:solidFill>
                  <a:srgbClr val="000000"/>
                </a:solidFill>
                <a:effectLst/>
                <a:latin typeface="Calibri" panose="020F0502020204030204" pitchFamily="34" charset="0"/>
                <a:ea typeface="Times New Roman" panose="02020603050405020304" pitchFamily="18" charset="0"/>
              </a:rPr>
              <a:t>Ur</a:t>
            </a:r>
            <a:r>
              <a:rPr lang="es-ES" sz="1800" dirty="0">
                <a:solidFill>
                  <a:srgbClr val="000000"/>
                </a:solidFill>
                <a:effectLst/>
                <a:latin typeface="Calibri" panose="020F0502020204030204" pitchFamily="34" charset="0"/>
                <a:ea typeface="Times New Roman" panose="02020603050405020304" pitchFamily="18" charset="0"/>
              </a:rPr>
              <a:t> de los caldeos y llegaron a Harán. (11:31)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err="1">
                <a:solidFill>
                  <a:srgbClr val="000000"/>
                </a:solidFill>
                <a:effectLst/>
                <a:latin typeface="Calibri" panose="020F0502020204030204" pitchFamily="34" charset="0"/>
                <a:ea typeface="Times New Roman" panose="02020603050405020304" pitchFamily="18" charset="0"/>
              </a:rPr>
              <a:t>AbrAM</a:t>
            </a:r>
            <a:r>
              <a:rPr lang="es-ES" sz="1800" dirty="0">
                <a:solidFill>
                  <a:srgbClr val="000000"/>
                </a:solidFill>
                <a:effectLst/>
                <a:latin typeface="Calibri" panose="020F0502020204030204" pitchFamily="34" charset="0"/>
                <a:ea typeface="Times New Roman" panose="02020603050405020304" pitchFamily="18" charset="0"/>
              </a:rPr>
              <a:t>, Saraí y Lot salieron de </a:t>
            </a:r>
            <a:r>
              <a:rPr lang="es-ES" sz="1800" dirty="0" err="1">
                <a:solidFill>
                  <a:srgbClr val="000000"/>
                </a:solidFill>
                <a:effectLst/>
                <a:latin typeface="Calibri" panose="020F0502020204030204" pitchFamily="34" charset="0"/>
                <a:ea typeface="Times New Roman" panose="02020603050405020304" pitchFamily="18" charset="0"/>
              </a:rPr>
              <a:t>Jarán</a:t>
            </a:r>
            <a:r>
              <a:rPr lang="es-ES" sz="1800" dirty="0">
                <a:solidFill>
                  <a:srgbClr val="000000"/>
                </a:solidFill>
                <a:effectLst/>
                <a:latin typeface="Calibri" panose="020F0502020204030204" pitchFamily="34" charset="0"/>
                <a:ea typeface="Times New Roman" panose="02020603050405020304" pitchFamily="18" charset="0"/>
              </a:rPr>
              <a:t> hasta la tierra de Canaán (12:4)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Canaán llegaron a </a:t>
            </a:r>
            <a:r>
              <a:rPr lang="es-ES" sz="1800" dirty="0" err="1">
                <a:solidFill>
                  <a:srgbClr val="000000"/>
                </a:solidFill>
                <a:effectLst/>
                <a:latin typeface="Calibri" panose="020F0502020204030204" pitchFamily="34" charset="0"/>
                <a:ea typeface="Times New Roman" panose="02020603050405020304" pitchFamily="18" charset="0"/>
              </a:rPr>
              <a:t>Siquem</a:t>
            </a:r>
            <a:r>
              <a:rPr lang="es-ES" sz="1800" dirty="0">
                <a:solidFill>
                  <a:srgbClr val="000000"/>
                </a:solidFill>
                <a:effectLst/>
                <a:latin typeface="Calibri" panose="020F0502020204030204" pitchFamily="34" charset="0"/>
                <a:ea typeface="Times New Roman" panose="02020603050405020304" pitchFamily="18" charset="0"/>
              </a:rPr>
              <a:t>, hasta el encino de More (12:6)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Luego fueron a un monte al oriente de Betel y hacia </a:t>
            </a:r>
            <a:r>
              <a:rPr lang="es-ES" sz="1800" dirty="0" err="1">
                <a:solidFill>
                  <a:srgbClr val="000000"/>
                </a:solidFill>
                <a:effectLst/>
                <a:latin typeface="Calibri" panose="020F0502020204030204" pitchFamily="34" charset="0"/>
                <a:ea typeface="Times New Roman" panose="02020603050405020304" pitchFamily="18" charset="0"/>
              </a:rPr>
              <a:t>Neguev</a:t>
            </a:r>
            <a:r>
              <a:rPr lang="es-ES" sz="1800" dirty="0">
                <a:solidFill>
                  <a:srgbClr val="000000"/>
                </a:solidFill>
                <a:effectLst/>
                <a:latin typeface="Calibri" panose="020F0502020204030204" pitchFamily="34" charset="0"/>
                <a:ea typeface="Times New Roman" panose="02020603050405020304" pitchFamily="18" charset="0"/>
              </a:rPr>
              <a:t>, avanzando poco a poco (12:8-9)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Descendió a Egipto por el hambre (12:10)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casa del faraón (12:15)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Ya estamos unos siglos después del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Se calcula que Abram vivió uno 2000 años antes de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cumplirá su promesa de enviar un Salvador?</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incredulidad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Saraí era estéril (11:30)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confiará en las promesas de Dios?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mintió diciendo que Saraí era su hermana  (era hermanastra en verdad) y por eso colocó a ella y la promesa de Dios en peligro.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escogió a </a:t>
            </a:r>
            <a:r>
              <a:rPr lang="es-ES" sz="1200" dirty="0" err="1">
                <a:solidFill>
                  <a:srgbClr val="000000"/>
                </a:solidFill>
                <a:effectLst/>
                <a:latin typeface="Calibri" panose="020F0502020204030204" pitchFamily="34" charset="0"/>
                <a:ea typeface="Times New Roman" panose="02020603050405020304" pitchFamily="18" charset="0"/>
              </a:rPr>
              <a:t>Abrán</a:t>
            </a:r>
            <a:r>
              <a:rPr lang="es-ES" sz="1200" dirty="0">
                <a:solidFill>
                  <a:srgbClr val="000000"/>
                </a:solidFill>
                <a:effectLst/>
                <a:latin typeface="Calibri" panose="020F0502020204030204" pitchFamily="34" charset="0"/>
                <a:ea typeface="Times New Roman" panose="02020603050405020304" pitchFamily="18" charset="0"/>
              </a:rPr>
              <a:t> para ser el padre de una nueva nación, la nación de Israel, la cual sería cuna del Salvador.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Abram sí confía en el Señor. Deja su hogar, su familia extendida, y ya no era hombre joven para ir a Canaán.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Aun cuando la fe de Abram de flaquea, el Señor sigue fiel. Todavía no vemos el cumplimento de las promesas de Dios, pero Dios toma acción al efecto (protegiéndolos en Egipto).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Pero el Señor hirió a Faraón y a su casa con grandes plagas, también por causa de Saraí, la mujer de </a:t>
            </a:r>
            <a:r>
              <a:rPr lang="es-ES" sz="1200" dirty="0" err="1">
                <a:solidFill>
                  <a:srgbClr val="000000"/>
                </a:solidFill>
                <a:effectLst/>
                <a:latin typeface="Calibri" panose="020F0502020204030204" pitchFamily="34" charset="0"/>
                <a:ea typeface="Times New Roman" panose="02020603050405020304" pitchFamily="18" charset="0"/>
              </a:rPr>
              <a:t>Abrán</a:t>
            </a:r>
            <a:r>
              <a:rPr lang="es-ES" sz="1200" dirty="0">
                <a:solidFill>
                  <a:srgbClr val="000000"/>
                </a:solidFill>
                <a:effectLst/>
                <a:latin typeface="Calibri" panose="020F0502020204030204" pitchFamily="34" charset="0"/>
                <a:ea typeface="Times New Roman" panose="02020603050405020304" pitchFamily="18" charset="0"/>
              </a:rPr>
              <a:t>. (12:17)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Entonces Faraón dio órdenes a su gente acerca de </a:t>
            </a:r>
            <a:r>
              <a:rPr lang="es-ES" sz="1200" dirty="0" err="1">
                <a:solidFill>
                  <a:srgbClr val="000000"/>
                </a:solidFill>
                <a:effectLst/>
                <a:latin typeface="Calibri" panose="020F0502020204030204" pitchFamily="34" charset="0"/>
                <a:ea typeface="Times New Roman" panose="02020603050405020304" pitchFamily="18" charset="0"/>
              </a:rPr>
              <a:t>Abrán</a:t>
            </a:r>
            <a:r>
              <a:rPr lang="es-ES" sz="1200" dirty="0">
                <a:solidFill>
                  <a:srgbClr val="000000"/>
                </a:solidFill>
                <a:effectLst/>
                <a:latin typeface="Calibri" panose="020F0502020204030204" pitchFamily="34" charset="0"/>
                <a:ea typeface="Times New Roman" panose="02020603050405020304" pitchFamily="18" charset="0"/>
              </a:rPr>
              <a:t>, y ellos lo echaron de allí junto con su mujer y con todo lo que él tenía. (12:20)</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llamó a Abram y a su familia a Canaán, donde prometió bendecirlos y protegerlos.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Dudar las promesas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Como Abram yo también tengo miedo y dudo a veces de que Dios me puede proteger a mí y mis seres queridos. A veces estoy más preocupado por mi mismo en lugar de amar a Dios y a mi prójimo.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le concedió a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una serie de promesas centradas en el Salvador, enseñándole a confiar en ellas. ¡Dios hace lo mismo con nosotros!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le dio a Abraham un nuevo hogar donde prometió bendecirlo y protegerlo. Incluso protegió a Abraham en Egipto cuando dudaba de Dios.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forma en que dios trató con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es la misma que da a cada pecador. A la gracia de Dios la llamamos “gracia gratuita”. Con eso queremos decir que no sólo la obtiene gratis, sino porque es independiente de nuestra conducta. La misericordia de dios no necesita una excusa; existe por sí misma. La gracia de Dios alcanzó a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a pesar de sus defectos pecaminosos. Lo único que rescató a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fue el fiel amor de Dios. Si vamos a ser impedidos de caer y preservados para heredar la bendición que Dios prometió, entonces el fiel y gratuito amor de dios es nuestra única esperanza.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Dios, Padre celestial, entiendo de esta lección sobre Abram que tú me llamas para ser tu hijo. No vengo a ti por mi propia fuerza sino tú me hiciste tu hijo. Gracias por llamarme y hacerme tuyo. Perdona los pecados que hago y ayúdame, por gratitud a ti, a mejorar mi vida día tras día como tu querido hijo. Pido esto en nombre de Jesús.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él en cada situación, aun cuando somos amenazados o desafiados a hacer grandes cosas.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Recordamos la Promesas de Dios a </a:t>
            </a:r>
            <a:r>
              <a:rPr lang="es-ES" sz="1800" b="1" dirty="0" err="1">
                <a:solidFill>
                  <a:srgbClr val="000000"/>
                </a:solidFill>
                <a:effectLst/>
                <a:latin typeface="Calibri" panose="020F0502020204030204" pitchFamily="34" charset="0"/>
                <a:ea typeface="Times New Roman" panose="02020603050405020304" pitchFamily="18" charset="0"/>
              </a:rPr>
              <a:t>Abrán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Pero el Señor le había dicho a </a:t>
            </a:r>
            <a:r>
              <a:rPr lang="es-ES" sz="1800" i="1"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Yo haré de ti una nación grande. Te bendeciré, y engrandeceré tu nombre, y serás bendición. Bendeciré a los que te bendigan, y maldeciré a los que te maldigan; y en ti serán benditas todas las familias de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Todas las promesas que Dios dio a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estaban centrados en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Dios prometió a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que de su familia saldría un gran Descendiente, quien sería bendición para roda la raza humana.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manera en que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fue salvo es la misma en que los pecadores hoy en día lo son, por la fe en las promesas de Dios centradas en Cristo.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fe es la mano que toma las promesas de dios. En cambio, la incredulidad cierra su mano en un puño y hace imposible que Dios nos dé sus bendiciones.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sólo le quedó decir “amén” a lo que Dios había prometido. La única base segura de la fe no es lo que vemos y sentimos, sino lo que Dios ha dicho. (Hebreos 11:1)</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04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542C6146-4D67-7B0B-8831-51AE18F1B64C}"/>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041E3F09-1569-50EF-9154-7D2A6F593D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La fe de Abram y Sara en Hebreos 11:8-16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8 Por la fe, Abrahán obedeció cuando fue llamado, y salió sin saber a dónde iba, y se dirigió al lugar que iba a recibir como herencia. 9 Por la fe, habitó en la tierra prometida como un extraño en tierra extraña, y vivió en tiendas con Isaac y Jacob, quienes eran coherederos de la misma promesa; 10 porque esperaba llegar a la ciudad que tiene fundamentos, cuyo arquitecto y constructor es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a:extLst>
              <a:ext uri="{FF2B5EF4-FFF2-40B4-BE49-F238E27FC236}">
                <a16:creationId xmlns:a16="http://schemas.microsoft.com/office/drawing/2014/main" id="{1572A065-3014-48DC-D566-14EAAA99EE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865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3337FDFF-7AB4-FFD0-3229-85D89C621547}"/>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B313683E-4B26-AE39-F3EB-A1F64954E2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effectLst/>
                <a:latin typeface="Calibri" panose="020F0502020204030204" pitchFamily="34" charset="0"/>
                <a:ea typeface="Calibri" panose="020F0502020204030204" pitchFamily="34" charset="0"/>
                <a:cs typeface="Times New Roman" panose="02020603050405020304" pitchFamily="18" charset="0"/>
              </a:rPr>
              <a:t>11 Por la fe, Sara misma recibió fuerzas para concebir, aunque era estéril, y dio a luz, aun cuando por su edad se le había pasado el tiempo, porque creyó que era fiel quien le había hecho la promesa. 12 Por eso también, de un solo hombre, que ya estaba casi muerto, llegó a tener una multitud de descendientes, tan numerosos como las estrellas del cielo y tan incontables como la arena que está a la orilla del mar.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a:extLst>
              <a:ext uri="{FF2B5EF4-FFF2-40B4-BE49-F238E27FC236}">
                <a16:creationId xmlns:a16="http://schemas.microsoft.com/office/drawing/2014/main" id="{C37C832C-5F8B-7110-254A-22A275C702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07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6D0BF9C9-DAAE-5125-C72F-31187E926243}"/>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320E5FEE-1E18-EEEE-F964-A48F309928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effectLst/>
                <a:latin typeface="Calibri" panose="020F0502020204030204" pitchFamily="34" charset="0"/>
                <a:ea typeface="Calibri" panose="020F0502020204030204" pitchFamily="34" charset="0"/>
                <a:cs typeface="Times New Roman" panose="02020603050405020304" pitchFamily="18" charset="0"/>
              </a:rPr>
              <a:t>13 Por la fe, todos ellos murieron sin haber recibido lo que se les había prometido, y sólo llegaron a ver esto a lo lejos; pero lo creyeron y lo saludaron, pues reconocieron que eran extranjeros y peregrinos en esta tierra. 14 Porque los que dicen esto, claramente dan a entender que buscan una patria; 15 pues si hubieran estado pensando en la patria de donde salieron, tiempo tenían para volver.16 Pero ellos anhelaban una patria mejor, es decir, la patria celestial. Por eso Dios no se avergüenza de llamarse su Dios; al contrario, les ha preparado una ciudad.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a:extLst>
              <a:ext uri="{FF2B5EF4-FFF2-40B4-BE49-F238E27FC236}">
                <a16:creationId xmlns:a16="http://schemas.microsoft.com/office/drawing/2014/main" id="{26528176-3BE1-E0F4-DF22-BD19DE1BB7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877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perspectiva nos da de la fe de Abraham y Sara aquí?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Obedecieron sin entender al cien lo que les esperaba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Obedeció Abraham, dejó su tierra natal, porque anhelaba ver la ciudad celestial.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Por la fe, Sara recibió fuerzas para tener a un hijo, aun en su vejez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No vieron el cumplimiento de todas las promesas en su vida terrenal.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BBD2B0CD-C062-9894-FE01-5D1097BA8CB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FA1740DC-6C40-E60F-9984-53483FD1FF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Hebreos 12:1-2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libri" panose="020F0502020204030204" pitchFamily="34" charset="0"/>
                <a:cs typeface="Times New Roman" panose="02020603050405020304" pitchFamily="18" charset="0"/>
              </a:rPr>
              <a:t>Por tanto, nosotros también, que tenemos tan grande nube de testigos a nuestro alrededor, liberémonos de todo peso y del pecado que nos asedia, y corramos con paciencia la carrera que tenemos por delante. Fijemos la mirada en Jesús, el autor y consumador de la fe, quien por el gozo que le esperaba sufrió la cruz y menospreció el oprobio, y se sentó a la derecha del trono de Dios.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dirty="0"/>
          </a:p>
        </p:txBody>
      </p:sp>
      <p:sp>
        <p:nvSpPr>
          <p:cNvPr id="192" name="Google Shape;192;p8:notes">
            <a:extLst>
              <a:ext uri="{FF2B5EF4-FFF2-40B4-BE49-F238E27FC236}">
                <a16:creationId xmlns:a16="http://schemas.microsoft.com/office/drawing/2014/main" id="{30188AC9-A522-CD6D-417B-94341F573B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64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BB6C614F-9CD9-6852-0B19-FF63C88460C2}"/>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339BE69D-7F8D-2039-1E85-71FFAD930D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https://</a:t>
            </a:r>
            <a:r>
              <a:rPr lang="es-ES" sz="1800" dirty="0" err="1">
                <a:effectLst/>
                <a:latin typeface="Calibri" panose="020F0502020204030204" pitchFamily="34" charset="0"/>
                <a:ea typeface="Times New Roman" panose="02020603050405020304" pitchFamily="18" charset="0"/>
              </a:rPr>
              <a:t>www.youtube.com</a:t>
            </a:r>
            <a:r>
              <a:rPr lang="es-ES" sz="1800" dirty="0">
                <a:effectLst/>
                <a:latin typeface="Calibri" panose="020F0502020204030204" pitchFamily="34" charset="0"/>
                <a:ea typeface="Times New Roman" panose="02020603050405020304" pitchFamily="18" charset="0"/>
              </a:rPr>
              <a:t>/</a:t>
            </a:r>
            <a:r>
              <a:rPr lang="es-ES" sz="1800" dirty="0" err="1">
                <a:effectLst/>
                <a:latin typeface="Calibri" panose="020F0502020204030204" pitchFamily="34" charset="0"/>
                <a:ea typeface="Times New Roman" panose="02020603050405020304" pitchFamily="18" charset="0"/>
              </a:rPr>
              <a:t>watch?v</a:t>
            </a:r>
            <a:r>
              <a:rPr lang="es-ES" sz="1800" dirty="0">
                <a:effectLst/>
                <a:latin typeface="Calibri" panose="020F0502020204030204" pitchFamily="34" charset="0"/>
                <a:ea typeface="Times New Roman" panose="02020603050405020304" pitchFamily="18" charset="0"/>
              </a:rPr>
              <a:t>=8qe78Vo1a7w</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22:1-19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A7396F71-C088-5E69-DB3C-C0FE58AA9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843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o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6.</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6: Abram Recibe la Promesa</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11:27-12:20.</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Practicar guiando un compañero en las preguntas de Considerar y Consolidar</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Examinar a fe de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y Saraí</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dirty="0"/>
              <a:t>¿Qué es la fe?</a:t>
            </a:r>
          </a:p>
          <a:p>
            <a:pPr marL="0" marR="0" indent="0">
              <a:spcBef>
                <a:spcPts val="0"/>
              </a:spcBef>
              <a:spcAft>
                <a:spcPts val="0"/>
              </a:spcAft>
              <a:buFontTx/>
              <a:buNone/>
            </a:pPr>
            <a:endParaRPr lang="es-ES" dirty="0"/>
          </a:p>
          <a:p>
            <a:pPr marL="0" marR="0" indent="0">
              <a:spcBef>
                <a:spcPts val="0"/>
              </a:spcBef>
              <a:spcAft>
                <a:spcPts val="0"/>
              </a:spcAft>
              <a:buFontTx/>
              <a:buNone/>
            </a:pPr>
            <a:r>
              <a:rPr lang="es-ES" dirty="0"/>
              <a:t>Es, pues, la fe la certeza de lo que se espera, la convicción de lo que no se ve. </a:t>
            </a:r>
          </a:p>
          <a:p>
            <a:pPr marL="0" marR="0" indent="0">
              <a:spcBef>
                <a:spcPts val="0"/>
              </a:spcBef>
              <a:spcAft>
                <a:spcPts val="0"/>
              </a:spcAft>
              <a:buFontTx/>
              <a:buNone/>
            </a:pPr>
            <a:r>
              <a:rPr lang="es-ES" dirty="0"/>
              <a:t>Hebreos 11:1</a:t>
            </a: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Éstos son los descendientes de Taré: Taré engendró a Abram,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y a Harán; y Harán engendró a Lot.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Abram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tomaron mujeres para ellos. La mujer de Abram se llamaba Saraí, y la mujer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Nacor</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llamaba Milca, que era hija de Harán, el padre de Milca y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Isca</a:t>
            </a:r>
            <a:r>
              <a:rPr lang="es-ES" sz="1800" dirty="0">
                <a:effectLst/>
                <a:latin typeface="Calibri" panose="020F0502020204030204" pitchFamily="34" charset="0"/>
                <a:ea typeface="Calibri" panose="020F0502020204030204" pitchFamily="34" charset="0"/>
                <a:cs typeface="Times New Roman" panose="02020603050405020304" pitchFamily="18" charset="0"/>
              </a:rPr>
              <a:t>. Pero Saraí era estéril; no tenía ningún hijo.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Taré tomó a su hijo Abram y a su nuera Saraí, y a su nieto Lot, hijo de Harán, y salió con ellos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Ur</a:t>
            </a:r>
            <a:r>
              <a:rPr lang="es-ES" sz="1800" dirty="0">
                <a:effectLst/>
                <a:latin typeface="Calibri" panose="020F0502020204030204" pitchFamily="34" charset="0"/>
                <a:ea typeface="Calibri" panose="020F0502020204030204" pitchFamily="34" charset="0"/>
                <a:cs typeface="Times New Roman" panose="02020603050405020304" pitchFamily="18" charset="0"/>
              </a:rPr>
              <a:t> de los caldeos para ir a la tierra de Canaán, pero cuando llegaron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Jarán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se quedaron allí.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el Señor le había dicho a Abram: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Yo haré de ti una nación grande. Te bendeciré, y engrandeceré tu nombre, y serás bendición. Bendeciré a los que te bendigan, y maldeciré a los que te maldigan; y en ti serán benditas todas las familias de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481954D2-C52F-B694-120B-839AEF0E0932}"/>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49AD6AAD-8A24-2754-C716-CAD79E5604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Abram se fue, tal y como el Señor le dijo, y Lot se fue con él. Abram tenía setenta y cinco años de edad cuando salió de Harán. Tomó Abram a Saraí, su mujer, y a Lot, hijo de su hermano, y todos los bienes que ellos habían acumulado y las personas que habían adquirido en Harán, y salieron para ir a la tierra de Canaán. Y llegaron a la tierra de Canaán.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Abram cruzó toda aquella tierra, hasta llegar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Siquem</a:t>
            </a:r>
            <a:r>
              <a:rPr lang="es-ES" sz="1800" dirty="0">
                <a:effectLst/>
                <a:latin typeface="Calibri" panose="020F0502020204030204" pitchFamily="34" charset="0"/>
                <a:ea typeface="Calibri" panose="020F0502020204030204" pitchFamily="34" charset="0"/>
                <a:cs typeface="Times New Roman" panose="02020603050405020304" pitchFamily="18" charset="0"/>
              </a:rPr>
              <a:t>, hasta el encino de More. Y el cananeo estaba entonces en la tierra. En aquel tiempo los cananeos habitaban esa tierra. Y el Señor se le apareció a Abram,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 tu descendencia le daré esta tierra.»</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edificó allí un altar al Señor, que se le había aparecido. De allí se fue a un monte al oriente de Betel, donde plantó su tienda. Al occidente tenía a Betel, y al oriente a Hai. Allí edificó un altar al Señor, e invocó el nombre del Señor. De allí Abram partió hacia 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Neguev</a:t>
            </a:r>
            <a:r>
              <a:rPr lang="es-ES" sz="1800" dirty="0">
                <a:effectLst/>
                <a:latin typeface="Calibri" panose="020F0502020204030204" pitchFamily="34" charset="0"/>
                <a:ea typeface="Calibri" panose="020F0502020204030204" pitchFamily="34" charset="0"/>
                <a:cs typeface="Times New Roman" panose="02020603050405020304" pitchFamily="18" charset="0"/>
              </a:rPr>
              <a:t>, avanzando poco a poco.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p>
        </p:txBody>
      </p:sp>
      <p:sp>
        <p:nvSpPr>
          <p:cNvPr id="192" name="Google Shape;192;p8:notes">
            <a:extLst>
              <a:ext uri="{FF2B5EF4-FFF2-40B4-BE49-F238E27FC236}">
                <a16:creationId xmlns:a16="http://schemas.microsoft.com/office/drawing/2014/main" id="{D675DB21-B545-2E41-2002-B99CD71186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17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C2EBD6C0-B53A-C186-D9B5-4CF2ABB2512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E3EDB060-5646-B5B6-592B-0B87791432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en Egipto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Sucedió que hubo hambre en la tierra, y Abram descendió a Egipto para vivir allá, pues arreció el hambre en la tierra. Cuando ya estaba él por entrar en Egipto, le dijo a Saraí, su mujer: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«Mira, yo sé bien que eres una mujer de hermoso aspecto, así que, cuando los egipcios te vean, dirán: “Ésta es su mujer.” Entonces me matarán a mí, y a ti te dejarán con vida. Por favor, di que eres mi hermana, para que por ti me vaya bien a mí, y por ti también quede yo con vida.»</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así sucedió. Cuando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entró en Egipto, los egipcios vieron que su mujer era muy hermosa. También la vieron los príncipes del faraón, y la alabaron ante él, así que la mujer fue llevada a la casa del faraón, quien por causa de ella trató bien a Abram, pues le dio ovejas, vacas, asnos, siervos, criadas, asnas y camellos.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el Señor hirió a Faraón y a su casa con grandes plagas, también por causa de Saraí, la mujer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el faraón llamó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«¿Qué es lo que me has hecho? ¿Por qué no me aclaraste que ella era tu mujer? ¿Por qué dijiste: “Es mi hermana”? ¡Pude haberla tomado como mi mujer! Así que aquí está tu mujer; tómala, y vete de aquí.»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Faraón dio órdenes a su gente acerca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Abrán</a:t>
            </a:r>
            <a:r>
              <a:rPr lang="es-ES" sz="1800" dirty="0">
                <a:effectLst/>
                <a:latin typeface="Calibri" panose="020F0502020204030204" pitchFamily="34" charset="0"/>
                <a:ea typeface="Calibri" panose="020F0502020204030204" pitchFamily="34" charset="0"/>
                <a:cs typeface="Times New Roman" panose="02020603050405020304" pitchFamily="18" charset="0"/>
              </a:rPr>
              <a:t>, y ellos lo echaron de allí junto con su mujer y con todo lo que él tenía.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p>
        </p:txBody>
      </p:sp>
      <p:sp>
        <p:nvSpPr>
          <p:cNvPr id="192" name="Google Shape;192;p8:notes">
            <a:extLst>
              <a:ext uri="{FF2B5EF4-FFF2-40B4-BE49-F238E27FC236}">
                <a16:creationId xmlns:a16="http://schemas.microsoft.com/office/drawing/2014/main" id="{76E1487B-2C58-E1F9-AD67-5C581E7A79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19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6: Abram Recibe la Promesa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none"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11:27-12:20.</a:t>
            </a:r>
            <a:endParaRPr lang="en-US" sz="1800" u="none"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Practicar guiando un compañero en las preguntas de Considerar y Consolidar</a:t>
            </a:r>
            <a:endParaRPr lang="en-US" sz="1800" u="sng"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Examinar a fe de </a:t>
            </a:r>
            <a:r>
              <a:rPr lang="es-ES" sz="1800" dirty="0" err="1">
                <a:solidFill>
                  <a:srgbClr val="000000"/>
                </a:solidFill>
                <a:effectLst/>
                <a:latin typeface="Calibri" panose="020F0502020204030204" pitchFamily="34" charset="0"/>
                <a:ea typeface="Times New Roman" panose="02020603050405020304" pitchFamily="18" charset="0"/>
              </a:rPr>
              <a:t>Abrán</a:t>
            </a:r>
            <a:r>
              <a:rPr lang="es-ES" sz="1800" dirty="0">
                <a:solidFill>
                  <a:srgbClr val="000000"/>
                </a:solidFill>
                <a:effectLst/>
                <a:latin typeface="Calibri" panose="020F0502020204030204" pitchFamily="34" charset="0"/>
                <a:ea typeface="Times New Roman" panose="02020603050405020304" pitchFamily="18" charset="0"/>
              </a:rPr>
              <a:t> y </a:t>
            </a:r>
            <a:r>
              <a:rPr lang="es-ES" sz="1800" dirty="0" err="1">
                <a:solidFill>
                  <a:srgbClr val="000000"/>
                </a:solidFill>
                <a:effectLst/>
                <a:latin typeface="Calibri" panose="020F0502020204030204" pitchFamily="34" charset="0"/>
                <a:ea typeface="Times New Roman" panose="02020603050405020304" pitchFamily="18" charset="0"/>
              </a:rPr>
              <a:t>SaraÍ</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C13A393B-520E-AF6F-D0CE-AA59F79C5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843389" y="363772"/>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181201"/>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301126"/>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11:27-12:20</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11:27-12:20</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guiando</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compañero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Examinar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fe</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Abrán</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Saraí</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325439"/>
            <a:ext cx="9910953" cy="674026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Las Promesas de Dios a Abram</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«Vete de tu tierra y de tu parentela, y de la casa de tu padre, a la tierra que te mostraré. </a:t>
            </a:r>
          </a:p>
          <a:p>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Yo haré de ti una nación grande. </a:t>
            </a:r>
          </a:p>
          <a:p>
            <a:endParaRPr lang="es-ES" sz="3600" i="1"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Te bendeciré, y engrandeceré tu nombre, y serás bendición. Bendeciré a los que te bendigan, y maldeciré a los que te maldigan; y en ti serán benditas todas las familias de la tierra.»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408691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2855191C-ABC8-9359-2214-6FFF5DBD445C}"/>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F68C800A-7D57-8B49-300D-7AE5C0F8BA09}"/>
              </a:ext>
            </a:extLst>
          </p:cNvPr>
          <p:cNvSpPr txBox="1"/>
          <p:nvPr/>
        </p:nvSpPr>
        <p:spPr>
          <a:xfrm>
            <a:off x="1821060" y="449478"/>
            <a:ext cx="9910953" cy="61862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La fe de Abram y Sara en Hebreos 11:8-16</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8 Por la fe, Abrahán obedeció cuando fue llamado, </a:t>
            </a: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y salió sin saber a dónde iba, y se dirigió al lugar que iba a recibir como herencia. 9 Por la fe, habitó en la tierra prometida como un extraño en tierra extraña, y vivió en tiendas con Isaac y Jacob, quienes eran coherederos de la misma promesa; 10 porque esperaba llegar a la ciudad que tiene fundamentos, cuyo arquitecto y constructor es Dios.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b="1" dirty="0">
              <a:solidFill>
                <a:schemeClr val="dk1"/>
              </a:solidFill>
              <a:latin typeface="Calibri" panose="020F0502020204030204" pitchFamily="34" charset="0"/>
              <a:ea typeface="Lato"/>
              <a:cs typeface="Lato"/>
              <a:sym typeface="Lato"/>
            </a:endParaRPr>
          </a:p>
        </p:txBody>
      </p:sp>
      <p:sp>
        <p:nvSpPr>
          <p:cNvPr id="198" name="Google Shape;198;p8">
            <a:extLst>
              <a:ext uri="{FF2B5EF4-FFF2-40B4-BE49-F238E27FC236}">
                <a16:creationId xmlns:a16="http://schemas.microsoft.com/office/drawing/2014/main" id="{0796665E-B2F0-CFB7-A1FC-3E02E675249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75B566C7-AAE0-3A3D-A570-E353EC61AF31}"/>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316266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2AA05453-91EF-37A9-3359-1864BC212D34}"/>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5B136E0B-3CAA-3E19-C01A-00D6C4DB40C4}"/>
              </a:ext>
            </a:extLst>
          </p:cNvPr>
          <p:cNvSpPr txBox="1"/>
          <p:nvPr/>
        </p:nvSpPr>
        <p:spPr>
          <a:xfrm>
            <a:off x="1821060" y="449478"/>
            <a:ext cx="9910953" cy="61862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La fe de Abram y Sara en Hebreos 11:8-16</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11 Por la fe, Sara misma recibió fuerzas para concebir, aunque era estéril, y dio a luz, aun cuando por su edad se le había pasado el tiempo, porque creyó que era fiel quien le había hecho la promesa. 12 Por eso también, de un solo hombre, que ya estaba casi muerto, llegó a tener una multitud de descendientes, tan numerosos como las estrellas del cielo y tan incontables como la arena que está a la orilla del mar.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a:extLst>
              <a:ext uri="{FF2B5EF4-FFF2-40B4-BE49-F238E27FC236}">
                <a16:creationId xmlns:a16="http://schemas.microsoft.com/office/drawing/2014/main" id="{4A2CB113-0E7A-C323-92DE-49488FD1A6D6}"/>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B91BFCF0-CFCF-8998-4E8F-61EF49D7178E}"/>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232039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AB4D1000-A6C1-91B3-11E8-7D7356838492}"/>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590CEC34-BB98-7227-7E2E-551271A47CEB}"/>
              </a:ext>
            </a:extLst>
          </p:cNvPr>
          <p:cNvSpPr txBox="1"/>
          <p:nvPr/>
        </p:nvSpPr>
        <p:spPr>
          <a:xfrm>
            <a:off x="1821060" y="135153"/>
            <a:ext cx="9910953" cy="7294264"/>
          </a:xfrm>
          <a:prstGeom prst="rect">
            <a:avLst/>
          </a:prstGeom>
          <a:noFill/>
          <a:ln>
            <a:noFill/>
          </a:ln>
        </p:spPr>
        <p:txBody>
          <a:bodyPr spcFirstLastPara="1" wrap="square" lIns="91425" tIns="45700" rIns="91425" bIns="45700" anchor="t" anchorCtr="0">
            <a:spAutoFit/>
          </a:bodyPr>
          <a:lstStyle/>
          <a:p>
            <a:r>
              <a:rPr lang="es-ES" sz="3600" i="1" dirty="0">
                <a:effectLst/>
                <a:latin typeface="Calibri" panose="020F0502020204030204" pitchFamily="34" charset="0"/>
                <a:ea typeface="Calibri" panose="020F0502020204030204" pitchFamily="34" charset="0"/>
                <a:cs typeface="Times New Roman" panose="02020603050405020304" pitchFamily="18" charset="0"/>
              </a:rPr>
              <a:t>13 Por la fe, todos ellos murieron sin haber recibido lo que se les había prometido, y sólo llegaron a ver esto a lo lejos; pero lo creyeron y lo saludaron, pues reconocieron que eran extranjeros y peregrinos en esta tierra. 14 Porque los que dicen esto, claramente dan a entender que buscan una patria; 15 pues si hubieran estado pensando en la patria de donde salieron, tiempo tenían para volver.16 Pero ellos anhelaban una patria mejor, es decir, la patria celestial. Por eso Dios no se avergüenza de llamarse su Dios; al contrario, les ha preparado una ciudad.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a:extLst>
              <a:ext uri="{FF2B5EF4-FFF2-40B4-BE49-F238E27FC236}">
                <a16:creationId xmlns:a16="http://schemas.microsoft.com/office/drawing/2014/main" id="{ED2DBC76-4004-B9A3-EDCF-0968C816A8CB}"/>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28003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2639926"/>
            <a:ext cx="7189367" cy="2246729"/>
          </a:xfrm>
          <a:prstGeom prst="rect">
            <a:avLst/>
          </a:prstGeom>
          <a:noFill/>
          <a:ln>
            <a:noFill/>
          </a:ln>
        </p:spPr>
        <p:txBody>
          <a:bodyPr spcFirstLastPara="1" wrap="square" lIns="91425" tIns="45700" rIns="91425" bIns="45700" anchor="t" anchorCtr="0">
            <a:spAutoFit/>
          </a:bodyPr>
          <a:lstStyle/>
          <a:p>
            <a:pPr>
              <a:buSzPts val="4860"/>
            </a:pPr>
            <a:r>
              <a:rPr lang="es-ES" sz="4000" b="1" dirty="0">
                <a:effectLst/>
                <a:latin typeface="Calibri" panose="020F0502020204030204" pitchFamily="34" charset="0"/>
                <a:ea typeface="Calibri" panose="020F0502020204030204" pitchFamily="34" charset="0"/>
                <a:cs typeface="Times New Roman" panose="02020603050405020304" pitchFamily="18" charset="0"/>
              </a:rPr>
              <a:t>¿Qué perspectiva nos da de la fe de Abraham y Sara aquí?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4860"/>
              <a:buFont typeface="Arial"/>
              <a:buNone/>
            </a:pPr>
            <a:endParaRPr sz="6000" b="0" i="0" u="none" strike="noStrike" cap="none" dirty="0">
              <a:solidFill>
                <a:srgbClr val="009444"/>
              </a:solidFill>
              <a:latin typeface="Lato"/>
              <a:ea typeface="Lato"/>
              <a:cs typeface="Lato"/>
              <a:sym typeface="Lato"/>
            </a:endParaRPr>
          </a:p>
        </p:txBody>
      </p:sp>
      <p:cxnSp>
        <p:nvCxnSpPr>
          <p:cNvPr id="499" name="Google Shape;499;p30"/>
          <p:cNvCxnSpPr/>
          <p:nvPr/>
        </p:nvCxnSpPr>
        <p:spPr>
          <a:xfrm>
            <a:off x="2270873" y="421807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60FDD542-593D-1D04-C577-D28771FA5B43}"/>
            </a:ext>
          </a:extLst>
        </p:cNvPr>
        <p:cNvGrpSpPr/>
        <p:nvPr/>
      </p:nvGrpSpPr>
      <p:grpSpPr>
        <a:xfrm>
          <a:off x="0" y="0"/>
          <a:ext cx="0" cy="0"/>
          <a:chOff x="0" y="0"/>
          <a:chExt cx="0" cy="0"/>
        </a:xfrm>
      </p:grpSpPr>
      <p:sp>
        <p:nvSpPr>
          <p:cNvPr id="196" name="Google Shape;196;p8">
            <a:extLst>
              <a:ext uri="{FF2B5EF4-FFF2-40B4-BE49-F238E27FC236}">
                <a16:creationId xmlns:a16="http://schemas.microsoft.com/office/drawing/2014/main" id="{2197F01A-EECA-5AD5-DD8A-79BF988B6120}"/>
              </a:ext>
            </a:extLst>
          </p:cNvPr>
          <p:cNvSpPr txBox="1"/>
          <p:nvPr/>
        </p:nvSpPr>
        <p:spPr>
          <a:xfrm>
            <a:off x="1821060" y="449478"/>
            <a:ext cx="9910953" cy="61862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Hebreos 12:1-2</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r>
              <a:rPr lang="es-ES" sz="3600" i="1" dirty="0">
                <a:effectLst/>
                <a:latin typeface="Calibri" panose="020F0502020204030204" pitchFamily="34" charset="0"/>
                <a:ea typeface="Calibri" panose="020F0502020204030204" pitchFamily="34" charset="0"/>
                <a:cs typeface="Times New Roman" panose="02020603050405020304" pitchFamily="18" charset="0"/>
              </a:rPr>
              <a:t>Por tanto, nosotros también, que tenemos tan grande nube de testigos a nuestro alrededor, liberémonos de todo peso y del pecado que nos asedia, y corramos con paciencia la carrera que tenemos por delante. Fijemos la mirada en Jesús, el autor y consumador de la fe, quien por el gozo que le esperaba sufrió la cruz y menospreció el oprobio, y se sentó a la derecha del trono de Dios.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Google Shape;198;p8">
            <a:extLst>
              <a:ext uri="{FF2B5EF4-FFF2-40B4-BE49-F238E27FC236}">
                <a16:creationId xmlns:a16="http://schemas.microsoft.com/office/drawing/2014/main" id="{78DB1DEB-2692-D92F-33C4-B2232BF9C6DB}"/>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3CED1431-83CB-BA02-F5E6-E389C540EF00}"/>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3929224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E3AE527D-8617-3883-2A70-041686E54161}"/>
            </a:ext>
          </a:extLst>
        </p:cNvPr>
        <p:cNvGrpSpPr/>
        <p:nvPr/>
      </p:nvGrpSpPr>
      <p:grpSpPr>
        <a:xfrm>
          <a:off x="0" y="0"/>
          <a:ext cx="0" cy="0"/>
          <a:chOff x="0" y="0"/>
          <a:chExt cx="0" cy="0"/>
        </a:xfrm>
      </p:grpSpPr>
      <p:sp>
        <p:nvSpPr>
          <p:cNvPr id="498" name="Google Shape;498;p30">
            <a:extLst>
              <a:ext uri="{FF2B5EF4-FFF2-40B4-BE49-F238E27FC236}">
                <a16:creationId xmlns:a16="http://schemas.microsoft.com/office/drawing/2014/main" id="{392F3F62-64CA-73D6-1946-3B97B43C4522}"/>
              </a:ext>
            </a:extLst>
          </p:cNvPr>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a:extLst>
              <a:ext uri="{FF2B5EF4-FFF2-40B4-BE49-F238E27FC236}">
                <a16:creationId xmlns:a16="http://schemas.microsoft.com/office/drawing/2014/main" id="{7886A2FB-CC9A-4F33-FC9D-48E766F5B444}"/>
              </a:ext>
            </a:extLst>
          </p:cNvPr>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a:extLst>
              <a:ext uri="{FF2B5EF4-FFF2-40B4-BE49-F238E27FC236}">
                <a16:creationId xmlns:a16="http://schemas.microsoft.com/office/drawing/2014/main" id="{73C53318-E112-4DCB-07AD-C42843D1D08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a:extLst>
              <a:ext uri="{FF2B5EF4-FFF2-40B4-BE49-F238E27FC236}">
                <a16:creationId xmlns:a16="http://schemas.microsoft.com/office/drawing/2014/main" id="{83BAF380-EAA0-4257-783D-81634B8903B1}"/>
              </a:ext>
            </a:extLst>
          </p:cNvPr>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7</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a:solidFill>
                  <a:schemeClr val="dk1"/>
                </a:solidFill>
                <a:latin typeface="Lato"/>
                <a:ea typeface="Lato"/>
                <a:cs typeface="Lato"/>
                <a:sym typeface="Lato"/>
              </a:rPr>
              <a:t> 22:1-19</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a:extLst>
              <a:ext uri="{FF2B5EF4-FFF2-40B4-BE49-F238E27FC236}">
                <a16:creationId xmlns:a16="http://schemas.microsoft.com/office/drawing/2014/main" id="{7141D981-F666-482B-08F2-B1138CEC5E3B}"/>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992124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6</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Abram </a:t>
            </a:r>
            <a:r>
              <a:rPr lang="en-US" sz="3888" dirty="0" err="1">
                <a:solidFill>
                  <a:schemeClr val="dk1"/>
                </a:solidFill>
                <a:latin typeface="Lato"/>
                <a:ea typeface="Lato"/>
                <a:cs typeface="Lato"/>
                <a:sym typeface="Lato"/>
              </a:rPr>
              <a:t>Recibe</a:t>
            </a:r>
            <a:r>
              <a:rPr lang="en-US" sz="3888" dirty="0">
                <a:solidFill>
                  <a:schemeClr val="dk1"/>
                </a:solidFill>
                <a:latin typeface="Lato"/>
                <a:ea typeface="Lato"/>
                <a:cs typeface="Lato"/>
                <a:sym typeface="Lato"/>
              </a:rPr>
              <a:t> la </a:t>
            </a:r>
            <a:r>
              <a:rPr lang="en-US" sz="3888" dirty="0" err="1">
                <a:solidFill>
                  <a:schemeClr val="dk1"/>
                </a:solidFill>
                <a:latin typeface="Lato"/>
                <a:ea typeface="Lato"/>
                <a:cs typeface="Lato"/>
                <a:sym typeface="Lato"/>
              </a:rPr>
              <a:t>Promesa</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11:27-12:20</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11;27-12:20</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guiando</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compañero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Considerar</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fe</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Abrán</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Saraí</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3429000"/>
            <a:ext cx="991095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a:t>
            </a:r>
            <a:r>
              <a:rPr lang="es-ES" sz="4000" b="1" dirty="0">
                <a:latin typeface="Calibri" panose="020F0502020204030204" pitchFamily="34" charset="0"/>
                <a:ea typeface="Times New Roman" panose="02020603050405020304" pitchFamily="18" charset="0"/>
              </a:rPr>
              <a:t>Qué es la fe?</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El puente entre lo ideal y lo real - Infobae">
            <a:extLst>
              <a:ext uri="{FF2B5EF4-FFF2-40B4-BE49-F238E27FC236}">
                <a16:creationId xmlns:a16="http://schemas.microsoft.com/office/drawing/2014/main" id="{DB131FF4-8DC4-4A4E-2153-F22081C45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282" y="1817604"/>
            <a:ext cx="8131818" cy="457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851BCD85-90DD-9C3E-644C-4E8E30C6AD90}"/>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83E24EFF-CA5C-A9DE-021F-D3E8007FFE33}"/>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4150ACE1-19EA-A556-5C82-FBA73783C223}"/>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4208E7EA-92EA-F5AA-970C-84CCFA9E7596}"/>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officeArt object">
            <a:extLst>
              <a:ext uri="{FF2B5EF4-FFF2-40B4-BE49-F238E27FC236}">
                <a16:creationId xmlns:a16="http://schemas.microsoft.com/office/drawing/2014/main" id="{3193CCBD-4262-CF19-9DB6-F5C5DBF6755D}"/>
              </a:ext>
            </a:extLst>
          </p:cNvPr>
          <p:cNvPicPr/>
          <p:nvPr/>
        </p:nvPicPr>
        <p:blipFill rotWithShape="1">
          <a:blip r:embed="rId3"/>
          <a:srcRect l="29812" t="23865" r="9481"/>
          <a:stretch/>
        </p:blipFill>
        <p:spPr>
          <a:xfrm>
            <a:off x="712975" y="44"/>
            <a:ext cx="10766049" cy="6857956"/>
          </a:xfrm>
          <a:prstGeom prst="rect">
            <a:avLst/>
          </a:prstGeom>
          <a:ln w="12700" cap="flat">
            <a:noFill/>
            <a:miter lim="400000"/>
          </a:ln>
          <a:effectLst/>
        </p:spPr>
      </p:pic>
    </p:spTree>
    <p:extLst>
      <p:ext uri="{BB962C8B-B14F-4D97-AF65-F5344CB8AC3E}">
        <p14:creationId xmlns:p14="http://schemas.microsoft.com/office/powerpoint/2010/main" val="110470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D025BAF7-DDDA-F76F-65BC-FE5739FAE4D2}"/>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365EC92E-4AEF-06F4-607A-41E758C68FED}"/>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11:27-12:20)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1C8AC0E8-E94C-5E37-E734-F25627B65A5A}"/>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68F77483-233E-C86A-A690-481DBF7DFDF3}"/>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50" name="Picture 2" descr="36 Pharoah tells Abram to take Sarai and go Genesis 12.18-19 So Pharʹaoh  called Aʹbram and said: “What is this you… | The bible movie, Islamic  paintings, Genesis">
            <a:extLst>
              <a:ext uri="{FF2B5EF4-FFF2-40B4-BE49-F238E27FC236}">
                <a16:creationId xmlns:a16="http://schemas.microsoft.com/office/drawing/2014/main" id="{7E82AC93-FB79-BB91-E344-B218BFFA8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780" y="0"/>
            <a:ext cx="975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6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11:27-12:20</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guiando</a:t>
              </a:r>
              <a:r>
                <a:rPr lang="en-US" sz="2800" dirty="0">
                  <a:solidFill>
                    <a:schemeClr val="tx1"/>
                  </a:solidFill>
                  <a:latin typeface="Lato"/>
                  <a:ea typeface="Lato"/>
                  <a:cs typeface="Lato"/>
                  <a:sym typeface="Lato"/>
                </a:rPr>
                <a:t> un </a:t>
              </a:r>
              <a:r>
                <a:rPr lang="en-US" sz="2800" dirty="0" err="1">
                  <a:solidFill>
                    <a:schemeClr val="tx1"/>
                  </a:solidFill>
                  <a:latin typeface="Lato"/>
                  <a:ea typeface="Lato"/>
                  <a:cs typeface="Lato"/>
                  <a:sym typeface="Lato"/>
                </a:rPr>
                <a:t>compañero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Considerar</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Consolidar</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fe</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Abrán</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Saraí</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3946</TotalTime>
  <Words>3756</Words>
  <Application>Microsoft Macintosh PowerPoint</Application>
  <PresentationFormat>Widescreen</PresentationFormat>
  <Paragraphs>219</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Courier New</vt:lpstr>
      <vt:lpstr>Symbol</vt:lpstr>
      <vt:lpstr>Arial</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138</cp:revision>
  <dcterms:created xsi:type="dcterms:W3CDTF">2023-11-29T19:33:05Z</dcterms:created>
  <dcterms:modified xsi:type="dcterms:W3CDTF">2024-01-25T18:09:21Z</dcterms:modified>
</cp:coreProperties>
</file>